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"/>
  </p:notesMasterIdLst>
  <p:sldIdLst>
    <p:sldId id="273" r:id="rId2"/>
    <p:sldId id="262" r:id="rId3"/>
    <p:sldId id="264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5EA"/>
    <a:srgbClr val="F8F5F5"/>
    <a:srgbClr val="444444"/>
    <a:srgbClr val="E08F20"/>
    <a:srgbClr val="C25516"/>
    <a:srgbClr val="CC6219"/>
    <a:srgbClr val="C25216"/>
    <a:srgbClr val="C1531E"/>
    <a:srgbClr val="3C6C9B"/>
    <a:srgbClr val="FFC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07" autoAdjust="0"/>
  </p:normalViewPr>
  <p:slideViewPr>
    <p:cSldViewPr>
      <p:cViewPr>
        <p:scale>
          <a:sx n="69" d="100"/>
          <a:sy n="69" d="100"/>
        </p:scale>
        <p:origin x="-1936" y="-17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FAD42-799B-4B84-8293-1F8193488915}" type="datetimeFigureOut">
              <a:rPr lang="en-US" smtClean="0"/>
              <a:t>16-08-11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6AECC-F692-4025-9D01-8E5D2123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8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0">
              <a:srgbClr val="D5E5EA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971550"/>
            <a:ext cx="5181600" cy="3200400"/>
          </a:xfrm>
          <a:noFill/>
        </p:spPr>
        <p:txBody>
          <a:bodyPr anchor="ctr"/>
          <a:lstStyle>
            <a:lvl1pPr algn="l">
              <a:defRPr sz="4000">
                <a:ln w="12700">
                  <a:noFill/>
                </a:ln>
                <a:solidFill>
                  <a:srgbClr val="3C6C9B"/>
                </a:solidFill>
                <a:effectLst/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Location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026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04950"/>
            <a:ext cx="2393460" cy="200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09600" y="2495550"/>
            <a:ext cx="4267200" cy="2286000"/>
          </a:xfrm>
          <a:prstGeom prst="rect">
            <a:avLst/>
          </a:prstGeom>
        </p:spPr>
        <p:txBody>
          <a:bodyPr wrap="squar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695574" y="2989126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136197" y="3524750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04773" y="2439445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398757" y="1129000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305850" y="2893061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2862382" y="2409204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74492" y="201607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97802" y="4102704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135797" y="3175311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377689" y="2731776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BB56-9ED9-4C88-B15C-8A25FE929ECD}" type="datetime1">
              <a:rPr lang="en-US" smtClean="0"/>
              <a:t>16-08-11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3380-A5E9-43E6-B664-14F54A2D441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096" y="3973905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" y="0"/>
            <a:ext cx="304799" cy="5143500"/>
          </a:xfrm>
          <a:prstGeom prst="rect">
            <a:avLst/>
          </a:prstGeom>
          <a:gradFill>
            <a:gsLst>
              <a:gs pos="0">
                <a:srgbClr val="FFCF38"/>
              </a:gs>
              <a:gs pos="100000">
                <a:srgbClr val="D15D1E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209550"/>
            <a:ext cx="7543800" cy="857250"/>
          </a:xfrm>
        </p:spPr>
        <p:txBody>
          <a:bodyPr>
            <a:noAutofit/>
          </a:bodyPr>
          <a:lstStyle>
            <a:lvl1pPr algn="l">
              <a:defRPr sz="4800" baseline="0">
                <a:ln w="12700">
                  <a:noFill/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6350"/>
            <a:ext cx="8305800" cy="358140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1800">
                <a:solidFill>
                  <a:srgbClr val="444444"/>
                </a:solidFill>
              </a:defRPr>
            </a:lvl2pPr>
            <a:lvl3pPr>
              <a:defRPr sz="18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A9E0-2039-45D8-868D-5B8973285B17}" type="datetime1">
              <a:rPr lang="en-US" smtClean="0"/>
              <a:t>16-08-11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4476750"/>
            <a:ext cx="3048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813380-A5E9-43E6-B664-14F54A2D44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81000" y="4857750"/>
            <a:ext cx="6705600" cy="228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24" y="57150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608088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304799" cy="5143500"/>
          </a:xfrm>
          <a:prstGeom prst="rect">
            <a:avLst/>
          </a:prstGeom>
          <a:gradFill>
            <a:gsLst>
              <a:gs pos="0">
                <a:srgbClr val="FFCF38"/>
              </a:gs>
              <a:gs pos="100000">
                <a:srgbClr val="D15D1E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7543801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1CA5-218D-4FED-8BF4-AF4A096497C9}" type="datetime1">
              <a:rPr lang="en-US" smtClean="0"/>
              <a:t>16-08-11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4857750"/>
            <a:ext cx="6705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81000" y="1123950"/>
            <a:ext cx="4267200" cy="3718560"/>
          </a:xfrm>
        </p:spPr>
        <p:txBody>
          <a:bodyPr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24400" y="1123950"/>
            <a:ext cx="4267200" cy="3718560"/>
          </a:xfrm>
        </p:spPr>
        <p:txBody>
          <a:bodyPr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9"/>
          <p:cNvSpPr txBox="1">
            <a:spLocks/>
          </p:cNvSpPr>
          <p:nvPr userDrawn="1"/>
        </p:nvSpPr>
        <p:spPr>
          <a:xfrm>
            <a:off x="0" y="4476750"/>
            <a:ext cx="304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3380-A5E9-43E6-B664-14F54A2D44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24" y="57150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394549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304799" cy="5143500"/>
          </a:xfrm>
          <a:prstGeom prst="rect">
            <a:avLst/>
          </a:prstGeom>
          <a:gradFill>
            <a:gsLst>
              <a:gs pos="0">
                <a:srgbClr val="FFCF38"/>
              </a:gs>
              <a:gs pos="100000">
                <a:srgbClr val="D15D1E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7467601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877" y="1123950"/>
            <a:ext cx="4188323" cy="40005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631" y="1123950"/>
            <a:ext cx="4189969" cy="40005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9C71-7B3C-4A57-AC67-E306E305D56C}" type="datetime1">
              <a:rPr lang="en-US" smtClean="0"/>
              <a:t>16-08-11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857750"/>
            <a:ext cx="66294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528572"/>
            <a:ext cx="4184904" cy="32529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799132" y="1528571"/>
            <a:ext cx="4184904" cy="32529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Slide Number Placeholder 9"/>
          <p:cNvSpPr txBox="1">
            <a:spLocks/>
          </p:cNvSpPr>
          <p:nvPr userDrawn="1"/>
        </p:nvSpPr>
        <p:spPr>
          <a:xfrm>
            <a:off x="0" y="4476750"/>
            <a:ext cx="304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3380-A5E9-43E6-B664-14F54A2D44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24" y="57150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288699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304799" cy="5143500"/>
          </a:xfrm>
          <a:prstGeom prst="rect">
            <a:avLst/>
          </a:prstGeom>
          <a:gradFill>
            <a:gsLst>
              <a:gs pos="0">
                <a:srgbClr val="FFCF38"/>
              </a:gs>
              <a:gs pos="100000">
                <a:srgbClr val="D15D1E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7467601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F233-01AB-4653-A4F1-9AA2CE68A12F}" type="datetime1">
              <a:rPr lang="en-US" smtClean="0"/>
              <a:t>16-08-11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4857750"/>
            <a:ext cx="66294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9"/>
          <p:cNvSpPr txBox="1">
            <a:spLocks/>
          </p:cNvSpPr>
          <p:nvPr userDrawn="1"/>
        </p:nvSpPr>
        <p:spPr>
          <a:xfrm>
            <a:off x="0" y="4476750"/>
            <a:ext cx="304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3380-A5E9-43E6-B664-14F54A2D44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24" y="57150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247496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304799" cy="5143500"/>
          </a:xfrm>
          <a:prstGeom prst="rect">
            <a:avLst/>
          </a:prstGeom>
          <a:gradFill>
            <a:gsLst>
              <a:gs pos="0">
                <a:srgbClr val="FFCF38"/>
              </a:gs>
              <a:gs pos="100000">
                <a:srgbClr val="D15D1E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8EAE-5F36-4EFD-8CE4-DDD80C5AE288}" type="datetime1">
              <a:rPr lang="en-US" smtClean="0"/>
              <a:t>16-08-11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57200" y="4857750"/>
            <a:ext cx="66294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 txBox="1">
            <a:spLocks/>
          </p:cNvSpPr>
          <p:nvPr userDrawn="1"/>
        </p:nvSpPr>
        <p:spPr>
          <a:xfrm>
            <a:off x="0" y="4476750"/>
            <a:ext cx="304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3380-A5E9-43E6-B664-14F54A2D44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24" y="57150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968682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304799" cy="5143500"/>
          </a:xfrm>
          <a:prstGeom prst="rect">
            <a:avLst/>
          </a:prstGeom>
          <a:gradFill>
            <a:gsLst>
              <a:gs pos="0">
                <a:srgbClr val="FFCF38"/>
              </a:gs>
              <a:gs pos="100000">
                <a:srgbClr val="D15D1E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1" y="1085070"/>
            <a:ext cx="3008313" cy="871538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C25516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1" y="1956608"/>
            <a:ext cx="3008313" cy="27753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285750"/>
            <a:ext cx="52578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443554-204F-4395-8649-672DBEA15FE4}" type="datetime1">
              <a:rPr lang="en-US" smtClean="0"/>
              <a:t>16-08-11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423620" y="4857750"/>
            <a:ext cx="666298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9"/>
          <p:cNvSpPr txBox="1">
            <a:spLocks/>
          </p:cNvSpPr>
          <p:nvPr userDrawn="1"/>
        </p:nvSpPr>
        <p:spPr>
          <a:xfrm>
            <a:off x="0" y="4476750"/>
            <a:ext cx="304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3380-A5E9-43E6-B664-14F54A2D44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24" y="57150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133848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" y="0"/>
            <a:ext cx="304799" cy="5143500"/>
          </a:xfrm>
          <a:prstGeom prst="rect">
            <a:avLst/>
          </a:prstGeom>
          <a:gradFill>
            <a:gsLst>
              <a:gs pos="0">
                <a:srgbClr val="FFCF38"/>
              </a:gs>
              <a:gs pos="100000">
                <a:srgbClr val="D15D1E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468565"/>
            <a:ext cx="5486400" cy="303335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285750"/>
            <a:ext cx="5867400" cy="30610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771900"/>
            <a:ext cx="4038600" cy="10287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CB5-72F1-46B4-904C-72F778CC98FC}" type="datetime1">
              <a:rPr lang="en-US" smtClean="0"/>
              <a:t>16-08-11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9"/>
          <p:cNvSpPr txBox="1">
            <a:spLocks/>
          </p:cNvSpPr>
          <p:nvPr userDrawn="1"/>
        </p:nvSpPr>
        <p:spPr>
          <a:xfrm>
            <a:off x="0" y="4476750"/>
            <a:ext cx="304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3380-A5E9-43E6-B664-14F54A2D44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24" y="57150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339210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304799" cy="5143500"/>
          </a:xfrm>
          <a:prstGeom prst="rect">
            <a:avLst/>
          </a:prstGeom>
          <a:gradFill>
            <a:gsLst>
              <a:gs pos="0">
                <a:srgbClr val="FFCF38"/>
              </a:gs>
              <a:gs pos="100000">
                <a:srgbClr val="D15D1E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7467601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8610600" cy="369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E850-E6B4-4CE1-9029-7BE39C11E553}" type="datetime1">
              <a:rPr lang="en-US" smtClean="0"/>
              <a:t>16-08-11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857750"/>
            <a:ext cx="66294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 txBox="1">
            <a:spLocks/>
          </p:cNvSpPr>
          <p:nvPr userDrawn="1"/>
        </p:nvSpPr>
        <p:spPr>
          <a:xfrm rot="5400000">
            <a:off x="-136922" y="4476750"/>
            <a:ext cx="57864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3380-A5E9-43E6-B664-14F54A2D44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 descr="C:\Users\Owner\Documents\VSI\Power Point Themes\VSNew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32724" y="57150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632640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143000" cy="51435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143000" cy="5143500"/>
          </a:xfrm>
          <a:prstGeom prst="rect">
            <a:avLst/>
          </a:prstGeom>
          <a:gradFill>
            <a:gsLst>
              <a:gs pos="0">
                <a:srgbClr val="FFCF38"/>
              </a:gs>
              <a:gs pos="100000">
                <a:srgbClr val="D15D1E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4439" y="133350"/>
            <a:ext cx="6710362" cy="857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123950"/>
            <a:ext cx="7848600" cy="36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4857750"/>
            <a:ext cx="5867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C6C9B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flipH="1">
            <a:off x="7098323" y="4857750"/>
            <a:ext cx="196947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C6C9B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fld id="{C862CF64-9405-4E00-940A-40555D151E47}" type="datetime1">
              <a:rPr lang="en-US" smtClean="0"/>
              <a:pPr/>
              <a:t>16-08-11</a:t>
            </a:fld>
            <a:endParaRPr lang="en-US" dirty="0"/>
          </a:p>
        </p:txBody>
      </p:sp>
      <p:pic>
        <p:nvPicPr>
          <p:cNvPr id="10" name="Picture 2" descr="C:\Users\Owner\Documents\VSI\Power Point Themes\VSNew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33350"/>
            <a:ext cx="1211276" cy="101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961" y="4552950"/>
            <a:ext cx="4917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fld id="{D0DDB099-27D9-44C0-882F-132F2F8953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39" r:id="rId10"/>
  </p:sldLayoutIdLst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ln w="12700">
            <a:noFill/>
          </a:ln>
          <a:solidFill>
            <a:srgbClr val="3C6C9B"/>
          </a:solidFill>
          <a:effectLst/>
          <a:latin typeface="Gotham Bold" pitchFamily="50" charset="0"/>
          <a:ea typeface="+mj-ea"/>
          <a:cs typeface="Gotham Bold" pitchFamily="50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rgbClr val="444444"/>
          </a:solidFill>
          <a:latin typeface="Gotham Bold" pitchFamily="50" charset="0"/>
          <a:ea typeface="+mn-ea"/>
          <a:cs typeface="Gotham Bold" pitchFamily="50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rgbClr val="444444"/>
          </a:solidFill>
          <a:latin typeface="Gotham Bold" pitchFamily="50" charset="0"/>
          <a:ea typeface="+mn-ea"/>
          <a:cs typeface="Gotham Bold" pitchFamily="50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rgbClr val="444444"/>
          </a:solidFill>
          <a:latin typeface="Gotham Bold" pitchFamily="50" charset="0"/>
          <a:ea typeface="+mn-ea"/>
          <a:cs typeface="Gotham Bold" pitchFamily="50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444444"/>
          </a:solidFill>
          <a:latin typeface="Gotham Bold" pitchFamily="50" charset="0"/>
          <a:ea typeface="+mn-ea"/>
          <a:cs typeface="Gotham Bold" pitchFamily="50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444444"/>
          </a:solidFill>
          <a:latin typeface="Gotham Bold" pitchFamily="50" charset="0"/>
          <a:ea typeface="+mn-ea"/>
          <a:cs typeface="Gotham Bold" pitchFamily="50" charset="0"/>
        </a:defRPr>
      </a:lvl5pPr>
      <a:lvl6pPr marL="693738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150938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608138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065338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usannah@votesolar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100% RE Cities Dialogue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Susannah Churchill</a:t>
            </a:r>
            <a:r>
              <a:rPr lang="en-US" sz="2400" smtClean="0"/>
              <a:t>, </a:t>
            </a:r>
            <a:br>
              <a:rPr lang="en-US" sz="2400" smtClean="0"/>
            </a:br>
            <a:r>
              <a:rPr lang="en-US" sz="2400" smtClean="0"/>
              <a:t>Vote </a:t>
            </a:r>
            <a:r>
              <a:rPr lang="en-US" sz="2400" dirty="0" smtClean="0"/>
              <a:t>Solar</a:t>
            </a:r>
            <a:br>
              <a:rPr lang="en-US" sz="2400" dirty="0" smtClean="0"/>
            </a:br>
            <a:r>
              <a:rPr lang="en-US" sz="2400" dirty="0" smtClean="0"/>
              <a:t>July 11, 2016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4476750"/>
            <a:ext cx="304800" cy="274638"/>
          </a:xfrm>
        </p:spPr>
        <p:txBody>
          <a:bodyPr/>
          <a:lstStyle/>
          <a:p>
            <a:fld id="{E4813380-A5E9-43E6-B664-14F54A2D44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82763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City Actions in Electric Sector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Streamline solar permitting</a:t>
            </a:r>
          </a:p>
          <a:p>
            <a:r>
              <a:rPr lang="en-US" dirty="0" smtClean="0"/>
              <a:t>Become a Community Choice Aggregator</a:t>
            </a:r>
          </a:p>
          <a:p>
            <a:r>
              <a:rPr lang="en-US" dirty="0" smtClean="0"/>
              <a:t>Create a solar incentive program, a la </a:t>
            </a:r>
            <a:r>
              <a:rPr lang="en-US" dirty="0" err="1" smtClean="0"/>
              <a:t>GoSolarSF</a:t>
            </a:r>
            <a:endParaRPr lang="en-US" dirty="0" smtClean="0"/>
          </a:p>
          <a:p>
            <a:r>
              <a:rPr lang="en-US" dirty="0" smtClean="0"/>
              <a:t>Pass a solar ordinance for new buildings</a:t>
            </a:r>
          </a:p>
          <a:p>
            <a:r>
              <a:rPr lang="en-US" dirty="0" err="1" smtClean="0"/>
              <a:t>Munis</a:t>
            </a:r>
            <a:r>
              <a:rPr lang="en-US" dirty="0" smtClean="0"/>
              <a:t>: set up community shared solar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30D-D873-44E3-A94D-F582F0798ADC}" type="datetime1">
              <a:rPr lang="en-US" smtClean="0"/>
              <a:t>16-08-11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22783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Myriad Benefits from DG Solar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047750"/>
            <a:ext cx="8305800" cy="3581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Bill savings and feel good factor for residents</a:t>
            </a:r>
          </a:p>
          <a:p>
            <a:r>
              <a:rPr lang="en-US" sz="2200" dirty="0" smtClean="0"/>
              <a:t>Avoided energy, capacity and grid upgrade costs for utilities</a:t>
            </a:r>
          </a:p>
          <a:p>
            <a:r>
              <a:rPr lang="en-US" sz="2200" dirty="0" smtClean="0"/>
              <a:t>A more reliable and resilient grid</a:t>
            </a:r>
          </a:p>
          <a:p>
            <a:r>
              <a:rPr lang="en-US" sz="2200" dirty="0" smtClean="0"/>
              <a:t>Avoided GHG emissions</a:t>
            </a:r>
          </a:p>
          <a:p>
            <a:r>
              <a:rPr lang="en-US" sz="2200" dirty="0" smtClean="0"/>
              <a:t>Public health benefits from reduced fossil fuel use</a:t>
            </a:r>
          </a:p>
          <a:p>
            <a:r>
              <a:rPr lang="en-US" sz="2200" dirty="0" smtClean="0"/>
              <a:t>Water savings</a:t>
            </a:r>
          </a:p>
          <a:p>
            <a:r>
              <a:rPr lang="en-US" sz="2200" dirty="0" smtClean="0"/>
              <a:t>Local jobs and attendant economic benefits</a:t>
            </a:r>
          </a:p>
          <a:p>
            <a:endParaRPr lang="en-US" sz="2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8089-A1B7-442F-834A-C417F33C6761}" type="datetime1">
              <a:rPr lang="en-US" smtClean="0"/>
              <a:t>16-08-11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53928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Susannah Churchill</a:t>
            </a:r>
          </a:p>
          <a:p>
            <a:pPr marL="0" indent="0">
              <a:buNone/>
            </a:pPr>
            <a:r>
              <a:rPr lang="en-US" dirty="0" smtClean="0"/>
              <a:t>West Coast Regional Director</a:t>
            </a:r>
          </a:p>
          <a:p>
            <a:pPr marL="0" indent="0">
              <a:buNone/>
            </a:pPr>
            <a:r>
              <a:rPr lang="en-US" dirty="0" smtClean="0"/>
              <a:t>Vote Solar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susannah@votesolar.org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(415) 335-0317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CEDB-3F3D-4650-898A-71D482DD73F3}" type="datetime1">
              <a:rPr lang="en-US" smtClean="0"/>
              <a:t>16-08-11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7563" y="201053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baseline="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6163865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S_PPT_template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/>
      <a:bodyPr wrap="square" rtlCol="0" anchor="t">
        <a:normAutofit/>
      </a:bodyPr>
      <a:lstStyle>
        <a:defPPr>
          <a:defRPr baseline="0" dirty="0" smtClean="0">
            <a:solidFill>
              <a:schemeClr val="accent4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VS_PPT_template.potx</Template>
  <TotalTime>397</TotalTime>
  <Words>112</Words>
  <Application>Microsoft Macintosh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VS_PPT_template</vt:lpstr>
      <vt:lpstr>100% RE Cities Dialogue  Susannah Churchill,  Vote Solar July 11, 2016</vt:lpstr>
      <vt:lpstr>City Actions in Electric Sector</vt:lpstr>
      <vt:lpstr>Myriad Benefits from DG Solar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Phelps</dc:creator>
  <cp:lastModifiedBy>Betsy Agar</cp:lastModifiedBy>
  <cp:revision>22</cp:revision>
  <dcterms:created xsi:type="dcterms:W3CDTF">2014-03-31T18:04:24Z</dcterms:created>
  <dcterms:modified xsi:type="dcterms:W3CDTF">2016-08-11T17:43:37Z</dcterms:modified>
</cp:coreProperties>
</file>