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332" r:id="rId2"/>
    <p:sldId id="358" r:id="rId3"/>
    <p:sldId id="365" r:id="rId4"/>
    <p:sldId id="357" r:id="rId5"/>
    <p:sldId id="363" r:id="rId6"/>
    <p:sldId id="364" r:id="rId7"/>
    <p:sldId id="359" r:id="rId8"/>
    <p:sldId id="366" r:id="rId9"/>
    <p:sldId id="360" r:id="rId10"/>
    <p:sldId id="362" r:id="rId11"/>
    <p:sldId id="361" r:id="rId12"/>
    <p:sldId id="356" r:id="rId13"/>
    <p:sldId id="367" r:id="rId14"/>
    <p:sldId id="368" r:id="rId15"/>
    <p:sldId id="369" r:id="rId16"/>
    <p:sldId id="370" r:id="rId17"/>
    <p:sldId id="371" r:id="rId18"/>
    <p:sldId id="372" r:id="rId19"/>
    <p:sldId id="373" r:id="rId20"/>
    <p:sldId id="374"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C1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396" autoAdjust="0"/>
    <p:restoredTop sz="79466" autoAdjust="0"/>
  </p:normalViewPr>
  <p:slideViewPr>
    <p:cSldViewPr snapToGrid="0" snapToObjects="1">
      <p:cViewPr>
        <p:scale>
          <a:sx n="62" d="100"/>
          <a:sy n="62" d="100"/>
        </p:scale>
        <p:origin x="-96" y="-72"/>
      </p:cViewPr>
      <p:guideLst>
        <p:guide orient="horz" pos="2051"/>
        <p:guide pos="255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62" d="100"/>
          <a:sy n="62" d="100"/>
        </p:scale>
        <p:origin x="-19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48EEE5-8830-4AC1-BC45-DC86AF946720}" type="doc">
      <dgm:prSet loTypeId="urn:microsoft.com/office/officeart/2005/8/layout/radial3" loCatId="cycle" qsTypeId="urn:microsoft.com/office/officeart/2005/8/quickstyle/simple4" qsCatId="simple" csTypeId="urn:microsoft.com/office/officeart/2005/8/colors/colorful2" csCatId="colorful" phldr="1"/>
      <dgm:spPr/>
    </dgm:pt>
    <dgm:pt modelId="{38D05F0F-F83C-4590-ADB8-CFF5AD5FC9FD}">
      <dgm:prSet custT="1">
        <dgm:style>
          <a:lnRef idx="1">
            <a:schemeClr val="accent6"/>
          </a:lnRef>
          <a:fillRef idx="3">
            <a:schemeClr val="accent6"/>
          </a:fillRef>
          <a:effectRef idx="2">
            <a:schemeClr val="accent6"/>
          </a:effectRef>
          <a:fontRef idx="minor">
            <a:schemeClr val="lt1"/>
          </a:fontRef>
        </dgm:style>
      </dgm:prSet>
      <dgm:spPr>
        <a:solidFill>
          <a:schemeClr val="tx2">
            <a:lumMod val="50000"/>
          </a:schemeClr>
        </a:solidFill>
      </dgm:spPr>
      <dgm:t>
        <a:bodyPr/>
        <a:lstStyle/>
        <a:p>
          <a:r>
            <a:rPr lang="en-US" sz="2400" dirty="0" smtClean="0">
              <a:ln>
                <a:solidFill>
                  <a:schemeClr val="bg1"/>
                </a:solidFill>
              </a:ln>
              <a:solidFill>
                <a:schemeClr val="bg1"/>
              </a:solidFill>
            </a:rPr>
            <a:t>TECHNICAL ASSISTANCE</a:t>
          </a:r>
          <a:endParaRPr lang="en-US" sz="2400" dirty="0">
            <a:ln>
              <a:solidFill>
                <a:schemeClr val="bg1"/>
              </a:solidFill>
            </a:ln>
            <a:solidFill>
              <a:schemeClr val="bg1"/>
            </a:solidFill>
          </a:endParaRPr>
        </a:p>
      </dgm:t>
    </dgm:pt>
    <dgm:pt modelId="{F22F2B51-36D5-4881-80C7-F118F9811BE1}" type="parTrans" cxnId="{32A4B10C-03E8-4EF1-A0AE-BB944B2445CE}">
      <dgm:prSet/>
      <dgm:spPr/>
      <dgm:t>
        <a:bodyPr/>
        <a:lstStyle/>
        <a:p>
          <a:endParaRPr lang="en-US"/>
        </a:p>
      </dgm:t>
    </dgm:pt>
    <dgm:pt modelId="{20B7B1F9-9FAD-49EA-A83D-38D529D739D2}" type="sibTrans" cxnId="{32A4B10C-03E8-4EF1-A0AE-BB944B2445CE}">
      <dgm:prSet/>
      <dgm:spPr/>
      <dgm:t>
        <a:bodyPr/>
        <a:lstStyle/>
        <a:p>
          <a:endParaRPr lang="en-US"/>
        </a:p>
      </dgm:t>
    </dgm:pt>
    <dgm:pt modelId="{95673B35-6C45-4844-B720-E861E4707A9F}">
      <dgm:prSet custT="1"/>
      <dgm:spPr>
        <a:solidFill>
          <a:schemeClr val="accent5">
            <a:lumMod val="60000"/>
            <a:lumOff val="40000"/>
            <a:alpha val="84000"/>
          </a:schemeClr>
        </a:solidFill>
        <a:ln>
          <a:noFill/>
        </a:ln>
      </dgm:spPr>
      <dgm:t>
        <a:bodyPr/>
        <a:lstStyle/>
        <a:p>
          <a:r>
            <a:rPr lang="en-US" sz="1200" b="1" dirty="0" smtClean="0">
              <a:ln>
                <a:solidFill>
                  <a:schemeClr val="bg1"/>
                </a:solidFill>
              </a:ln>
              <a:solidFill>
                <a:schemeClr val="bg1"/>
              </a:solidFill>
            </a:rPr>
            <a:t>Wind Powering America/ WINDExchange</a:t>
          </a:r>
          <a:endParaRPr lang="en-US" sz="1200" b="1" dirty="0">
            <a:ln>
              <a:solidFill>
                <a:schemeClr val="bg1"/>
              </a:solidFill>
            </a:ln>
            <a:solidFill>
              <a:schemeClr val="bg1"/>
            </a:solidFill>
          </a:endParaRPr>
        </a:p>
      </dgm:t>
    </dgm:pt>
    <dgm:pt modelId="{2566A61D-6680-4920-BE57-0BDCCB348175}" type="parTrans" cxnId="{D2D9FB04-0A9C-4617-ABC3-B7C427AED5F9}">
      <dgm:prSet/>
      <dgm:spPr/>
      <dgm:t>
        <a:bodyPr/>
        <a:lstStyle/>
        <a:p>
          <a:endParaRPr lang="en-US"/>
        </a:p>
      </dgm:t>
    </dgm:pt>
    <dgm:pt modelId="{7CC792BD-8E9A-469C-BC2E-73700E818DD1}" type="sibTrans" cxnId="{D2D9FB04-0A9C-4617-ABC3-B7C427AED5F9}">
      <dgm:prSet/>
      <dgm:spPr/>
      <dgm:t>
        <a:bodyPr/>
        <a:lstStyle/>
        <a:p>
          <a:endParaRPr lang="en-US"/>
        </a:p>
      </dgm:t>
    </dgm:pt>
    <dgm:pt modelId="{20006B17-68FB-48D7-8B46-8A8B767E2CA5}">
      <dgm:prSet custT="1"/>
      <dgm:spPr>
        <a:solidFill>
          <a:srgbClr val="FFC000">
            <a:alpha val="84000"/>
          </a:srgbClr>
        </a:solidFill>
      </dgm:spPr>
      <dgm:t>
        <a:bodyPr/>
        <a:lstStyle/>
        <a:p>
          <a:r>
            <a:rPr lang="en-US" sz="1200" b="1" dirty="0" smtClean="0">
              <a:ln>
                <a:solidFill>
                  <a:schemeClr val="bg1"/>
                </a:solidFill>
              </a:ln>
              <a:solidFill>
                <a:schemeClr val="bg1"/>
              </a:solidFill>
            </a:rPr>
            <a:t>Office of Indian Energy/Tribal Energy Program</a:t>
          </a:r>
        </a:p>
      </dgm:t>
    </dgm:pt>
    <dgm:pt modelId="{15215E69-4D7C-4EA6-B078-A0BFEC5302A0}" type="parTrans" cxnId="{35C77D6B-C5A8-4F2A-826B-138790134BB7}">
      <dgm:prSet/>
      <dgm:spPr/>
      <dgm:t>
        <a:bodyPr/>
        <a:lstStyle/>
        <a:p>
          <a:endParaRPr lang="en-US"/>
        </a:p>
      </dgm:t>
    </dgm:pt>
    <dgm:pt modelId="{46EE6F09-B95E-4ECB-B778-7637FAAADDFD}" type="sibTrans" cxnId="{35C77D6B-C5A8-4F2A-826B-138790134BB7}">
      <dgm:prSet/>
      <dgm:spPr/>
      <dgm:t>
        <a:bodyPr/>
        <a:lstStyle/>
        <a:p>
          <a:endParaRPr lang="en-US"/>
        </a:p>
      </dgm:t>
    </dgm:pt>
    <dgm:pt modelId="{98E2C6F0-CF60-4ACF-8FA4-C9389D64B158}">
      <dgm:prSet custT="1"/>
      <dgm:spPr>
        <a:solidFill>
          <a:schemeClr val="accent2">
            <a:lumMod val="75000"/>
            <a:alpha val="84000"/>
          </a:schemeClr>
        </a:solidFill>
      </dgm:spPr>
      <dgm:t>
        <a:bodyPr/>
        <a:lstStyle/>
        <a:p>
          <a:r>
            <a:rPr lang="en-US" sz="1200" b="1" smtClean="0">
              <a:ln>
                <a:solidFill>
                  <a:schemeClr val="bg1"/>
                </a:solidFill>
              </a:ln>
              <a:solidFill>
                <a:schemeClr val="bg1"/>
              </a:solidFill>
            </a:rPr>
            <a:t>Clean Cities</a:t>
          </a:r>
          <a:endParaRPr lang="en-US" sz="1200" b="1" dirty="0" smtClean="0">
            <a:ln>
              <a:solidFill>
                <a:schemeClr val="bg1"/>
              </a:solidFill>
            </a:ln>
            <a:solidFill>
              <a:schemeClr val="bg1"/>
            </a:solidFill>
          </a:endParaRPr>
        </a:p>
      </dgm:t>
    </dgm:pt>
    <dgm:pt modelId="{FF34DD12-1725-45F6-AF65-78D0A0297ED9}" type="parTrans" cxnId="{F6DE135B-C001-4AEB-9160-D4ABA2BE706C}">
      <dgm:prSet/>
      <dgm:spPr/>
      <dgm:t>
        <a:bodyPr/>
        <a:lstStyle/>
        <a:p>
          <a:endParaRPr lang="en-US"/>
        </a:p>
      </dgm:t>
    </dgm:pt>
    <dgm:pt modelId="{39FF1D4C-E5B2-4D2E-AA3B-C22388FAF196}" type="sibTrans" cxnId="{F6DE135B-C001-4AEB-9160-D4ABA2BE706C}">
      <dgm:prSet/>
      <dgm:spPr/>
      <dgm:t>
        <a:bodyPr/>
        <a:lstStyle/>
        <a:p>
          <a:endParaRPr lang="en-US"/>
        </a:p>
      </dgm:t>
    </dgm:pt>
    <dgm:pt modelId="{57FEB838-19EA-45C8-A9FB-5D2277C14986}">
      <dgm:prSet phldrT="[Text]" custT="1"/>
      <dgm:spPr>
        <a:solidFill>
          <a:srgbClr val="7030A0">
            <a:alpha val="84000"/>
          </a:srgbClr>
        </a:solidFill>
      </dgm:spPr>
      <dgm:t>
        <a:bodyPr/>
        <a:lstStyle/>
        <a:p>
          <a:r>
            <a:rPr lang="en-US" sz="1200" b="1" dirty="0" smtClean="0">
              <a:ln>
                <a:solidFill>
                  <a:schemeClr val="bg1"/>
                </a:solidFill>
              </a:ln>
              <a:solidFill>
                <a:schemeClr val="bg1"/>
              </a:solidFill>
            </a:rPr>
            <a:t>Solar Technical Assistance Team</a:t>
          </a:r>
          <a:endParaRPr lang="en-US" sz="1200" b="1" dirty="0">
            <a:ln>
              <a:solidFill>
                <a:schemeClr val="bg1"/>
              </a:solidFill>
            </a:ln>
            <a:solidFill>
              <a:schemeClr val="bg1"/>
            </a:solidFill>
          </a:endParaRPr>
        </a:p>
      </dgm:t>
    </dgm:pt>
    <dgm:pt modelId="{9EDA7393-7CD7-4835-AEE0-2D8FF00CCE6C}" type="parTrans" cxnId="{FDA1E809-C22A-467C-B29B-3F096702EB07}">
      <dgm:prSet/>
      <dgm:spPr/>
      <dgm:t>
        <a:bodyPr/>
        <a:lstStyle/>
        <a:p>
          <a:endParaRPr lang="en-US"/>
        </a:p>
      </dgm:t>
    </dgm:pt>
    <dgm:pt modelId="{F67F883C-C416-4692-9ABE-BB5B72E25A04}" type="sibTrans" cxnId="{FDA1E809-C22A-467C-B29B-3F096702EB07}">
      <dgm:prSet/>
      <dgm:spPr/>
      <dgm:t>
        <a:bodyPr/>
        <a:lstStyle/>
        <a:p>
          <a:endParaRPr lang="en-US"/>
        </a:p>
      </dgm:t>
    </dgm:pt>
    <dgm:pt modelId="{E09EA243-41A6-4DA9-9A34-4972E2147CDB}">
      <dgm:prSet custT="1"/>
      <dgm:spPr>
        <a:solidFill>
          <a:srgbClr val="C00000">
            <a:alpha val="84000"/>
          </a:srgbClr>
        </a:solidFill>
      </dgm:spPr>
      <dgm:t>
        <a:bodyPr/>
        <a:lstStyle/>
        <a:p>
          <a:r>
            <a:rPr lang="en-US" sz="1200" b="1" dirty="0" err="1" smtClean="0">
              <a:ln>
                <a:solidFill>
                  <a:schemeClr val="bg1"/>
                </a:solidFill>
              </a:ln>
              <a:solidFill>
                <a:schemeClr val="bg1"/>
              </a:solidFill>
            </a:rPr>
            <a:t>SolSmart</a:t>
          </a:r>
          <a:endParaRPr lang="en-US" sz="1200" b="1" dirty="0">
            <a:ln>
              <a:solidFill>
                <a:schemeClr val="bg1"/>
              </a:solidFill>
            </a:ln>
            <a:solidFill>
              <a:schemeClr val="bg1"/>
            </a:solidFill>
          </a:endParaRPr>
        </a:p>
      </dgm:t>
    </dgm:pt>
    <dgm:pt modelId="{A997CA29-153F-46A3-B407-A0C814DE2AEC}" type="parTrans" cxnId="{79F8FEE8-A264-4379-BAB4-8DBB327F3F86}">
      <dgm:prSet/>
      <dgm:spPr/>
      <dgm:t>
        <a:bodyPr/>
        <a:lstStyle/>
        <a:p>
          <a:endParaRPr lang="en-US"/>
        </a:p>
      </dgm:t>
    </dgm:pt>
    <dgm:pt modelId="{EE17F06F-FB34-4A97-B2DA-665727AD0989}" type="sibTrans" cxnId="{79F8FEE8-A264-4379-BAB4-8DBB327F3F86}">
      <dgm:prSet/>
      <dgm:spPr/>
      <dgm:t>
        <a:bodyPr/>
        <a:lstStyle/>
        <a:p>
          <a:endParaRPr lang="en-US"/>
        </a:p>
      </dgm:t>
    </dgm:pt>
    <dgm:pt modelId="{2045C3D3-52AC-4B1C-A424-88BBCC9382F7}" type="pres">
      <dgm:prSet presAssocID="{A748EEE5-8830-4AC1-BC45-DC86AF946720}" presName="composite" presStyleCnt="0">
        <dgm:presLayoutVars>
          <dgm:chMax val="1"/>
          <dgm:dir/>
          <dgm:resizeHandles val="exact"/>
        </dgm:presLayoutVars>
      </dgm:prSet>
      <dgm:spPr/>
    </dgm:pt>
    <dgm:pt modelId="{01A9A9A1-F8A9-46DE-8BE8-65C8E6A5ADB7}" type="pres">
      <dgm:prSet presAssocID="{A748EEE5-8830-4AC1-BC45-DC86AF946720}" presName="radial" presStyleCnt="0">
        <dgm:presLayoutVars>
          <dgm:animLvl val="ctr"/>
        </dgm:presLayoutVars>
      </dgm:prSet>
      <dgm:spPr/>
    </dgm:pt>
    <dgm:pt modelId="{D7AFD959-960C-44E5-99C1-3D2F7323202A}" type="pres">
      <dgm:prSet presAssocID="{38D05F0F-F83C-4590-ADB8-CFF5AD5FC9FD}" presName="centerShape" presStyleLbl="vennNode1" presStyleIdx="0" presStyleCnt="6"/>
      <dgm:spPr/>
      <dgm:t>
        <a:bodyPr/>
        <a:lstStyle/>
        <a:p>
          <a:endParaRPr lang="en-US"/>
        </a:p>
      </dgm:t>
    </dgm:pt>
    <dgm:pt modelId="{CC97C371-7916-4875-A920-2FF6210BA2AB}" type="pres">
      <dgm:prSet presAssocID="{95673B35-6C45-4844-B720-E861E4707A9F}" presName="node" presStyleLbl="vennNode1" presStyleIdx="1" presStyleCnt="6" custScaleX="112892" custScaleY="113444" custRadScaleRad="85230">
        <dgm:presLayoutVars>
          <dgm:bulletEnabled val="1"/>
        </dgm:presLayoutVars>
      </dgm:prSet>
      <dgm:spPr/>
      <dgm:t>
        <a:bodyPr/>
        <a:lstStyle/>
        <a:p>
          <a:endParaRPr lang="en-US"/>
        </a:p>
      </dgm:t>
    </dgm:pt>
    <dgm:pt modelId="{8375BED0-7CC9-457F-B97B-DE33E6974345}" type="pres">
      <dgm:prSet presAssocID="{20006B17-68FB-48D7-8B46-8A8B767E2CA5}" presName="node" presStyleLbl="vennNode1" presStyleIdx="2" presStyleCnt="6" custRadScaleRad="92083" custRadScaleInc="3541">
        <dgm:presLayoutVars>
          <dgm:bulletEnabled val="1"/>
        </dgm:presLayoutVars>
      </dgm:prSet>
      <dgm:spPr/>
      <dgm:t>
        <a:bodyPr/>
        <a:lstStyle/>
        <a:p>
          <a:endParaRPr lang="en-US"/>
        </a:p>
      </dgm:t>
    </dgm:pt>
    <dgm:pt modelId="{A1A3A736-45CF-456D-AA9E-5B0C07BC3EFE}" type="pres">
      <dgm:prSet presAssocID="{98E2C6F0-CF60-4ACF-8FA4-C9389D64B158}" presName="node" presStyleLbl="vennNode1" presStyleIdx="3" presStyleCnt="6" custRadScaleRad="89967" custRadScaleInc="-5197">
        <dgm:presLayoutVars>
          <dgm:bulletEnabled val="1"/>
        </dgm:presLayoutVars>
      </dgm:prSet>
      <dgm:spPr/>
      <dgm:t>
        <a:bodyPr/>
        <a:lstStyle/>
        <a:p>
          <a:endParaRPr lang="en-US"/>
        </a:p>
      </dgm:t>
    </dgm:pt>
    <dgm:pt modelId="{587C509C-F357-483B-B50F-1AE86552971A}" type="pres">
      <dgm:prSet presAssocID="{57FEB838-19EA-45C8-A9FB-5D2277C14986}" presName="node" presStyleLbl="vennNode1" presStyleIdx="4" presStyleCnt="6" custRadScaleRad="87705" custRadScaleInc="6919">
        <dgm:presLayoutVars>
          <dgm:bulletEnabled val="1"/>
        </dgm:presLayoutVars>
      </dgm:prSet>
      <dgm:spPr/>
      <dgm:t>
        <a:bodyPr/>
        <a:lstStyle/>
        <a:p>
          <a:endParaRPr lang="en-US"/>
        </a:p>
      </dgm:t>
    </dgm:pt>
    <dgm:pt modelId="{A57F86C5-7898-4D11-B2A6-C0A6035CE242}" type="pres">
      <dgm:prSet presAssocID="{E09EA243-41A6-4DA9-9A34-4972E2147CDB}" presName="node" presStyleLbl="vennNode1" presStyleIdx="5" presStyleCnt="6" custRadScaleRad="89764" custRadScaleInc="245">
        <dgm:presLayoutVars>
          <dgm:bulletEnabled val="1"/>
        </dgm:presLayoutVars>
      </dgm:prSet>
      <dgm:spPr/>
      <dgm:t>
        <a:bodyPr/>
        <a:lstStyle/>
        <a:p>
          <a:endParaRPr lang="en-US"/>
        </a:p>
      </dgm:t>
    </dgm:pt>
  </dgm:ptLst>
  <dgm:cxnLst>
    <dgm:cxn modelId="{78E25FCC-3060-4B21-A029-DF19DAD59B71}" type="presOf" srcId="{E09EA243-41A6-4DA9-9A34-4972E2147CDB}" destId="{A57F86C5-7898-4D11-B2A6-C0A6035CE242}" srcOrd="0" destOrd="0" presId="urn:microsoft.com/office/officeart/2005/8/layout/radial3"/>
    <dgm:cxn modelId="{35C77D6B-C5A8-4F2A-826B-138790134BB7}" srcId="{38D05F0F-F83C-4590-ADB8-CFF5AD5FC9FD}" destId="{20006B17-68FB-48D7-8B46-8A8B767E2CA5}" srcOrd="1" destOrd="0" parTransId="{15215E69-4D7C-4EA6-B078-A0BFEC5302A0}" sibTransId="{46EE6F09-B95E-4ECB-B778-7637FAAADDFD}"/>
    <dgm:cxn modelId="{3B59BE32-623E-4AC2-847A-B3F8E598F511}" type="presOf" srcId="{20006B17-68FB-48D7-8B46-8A8B767E2CA5}" destId="{8375BED0-7CC9-457F-B97B-DE33E6974345}" srcOrd="0" destOrd="0" presId="urn:microsoft.com/office/officeart/2005/8/layout/radial3"/>
    <dgm:cxn modelId="{79F8FEE8-A264-4379-BAB4-8DBB327F3F86}" srcId="{38D05F0F-F83C-4590-ADB8-CFF5AD5FC9FD}" destId="{E09EA243-41A6-4DA9-9A34-4972E2147CDB}" srcOrd="4" destOrd="0" parTransId="{A997CA29-153F-46A3-B407-A0C814DE2AEC}" sibTransId="{EE17F06F-FB34-4A97-B2DA-665727AD0989}"/>
    <dgm:cxn modelId="{FDA1E809-C22A-467C-B29B-3F096702EB07}" srcId="{38D05F0F-F83C-4590-ADB8-CFF5AD5FC9FD}" destId="{57FEB838-19EA-45C8-A9FB-5D2277C14986}" srcOrd="3" destOrd="0" parTransId="{9EDA7393-7CD7-4835-AEE0-2D8FF00CCE6C}" sibTransId="{F67F883C-C416-4692-9ABE-BB5B72E25A04}"/>
    <dgm:cxn modelId="{955990E6-756E-4AEA-985E-8A6EA35691B2}" type="presOf" srcId="{95673B35-6C45-4844-B720-E861E4707A9F}" destId="{CC97C371-7916-4875-A920-2FF6210BA2AB}" srcOrd="0" destOrd="0" presId="urn:microsoft.com/office/officeart/2005/8/layout/radial3"/>
    <dgm:cxn modelId="{2A4D6758-EFD6-4F05-985D-2EE6ABA70417}" type="presOf" srcId="{98E2C6F0-CF60-4ACF-8FA4-C9389D64B158}" destId="{A1A3A736-45CF-456D-AA9E-5B0C07BC3EFE}" srcOrd="0" destOrd="0" presId="urn:microsoft.com/office/officeart/2005/8/layout/radial3"/>
    <dgm:cxn modelId="{3D1B536A-8912-4B37-A1AE-96E45A600D97}" type="presOf" srcId="{A748EEE5-8830-4AC1-BC45-DC86AF946720}" destId="{2045C3D3-52AC-4B1C-A424-88BBCC9382F7}" srcOrd="0" destOrd="0" presId="urn:microsoft.com/office/officeart/2005/8/layout/radial3"/>
    <dgm:cxn modelId="{C4CE1CC5-3712-4CCE-9025-E59225733AB1}" type="presOf" srcId="{38D05F0F-F83C-4590-ADB8-CFF5AD5FC9FD}" destId="{D7AFD959-960C-44E5-99C1-3D2F7323202A}" srcOrd="0" destOrd="0" presId="urn:microsoft.com/office/officeart/2005/8/layout/radial3"/>
    <dgm:cxn modelId="{D2D9FB04-0A9C-4617-ABC3-B7C427AED5F9}" srcId="{38D05F0F-F83C-4590-ADB8-CFF5AD5FC9FD}" destId="{95673B35-6C45-4844-B720-E861E4707A9F}" srcOrd="0" destOrd="0" parTransId="{2566A61D-6680-4920-BE57-0BDCCB348175}" sibTransId="{7CC792BD-8E9A-469C-BC2E-73700E818DD1}"/>
    <dgm:cxn modelId="{32A4B10C-03E8-4EF1-A0AE-BB944B2445CE}" srcId="{A748EEE5-8830-4AC1-BC45-DC86AF946720}" destId="{38D05F0F-F83C-4590-ADB8-CFF5AD5FC9FD}" srcOrd="0" destOrd="0" parTransId="{F22F2B51-36D5-4881-80C7-F118F9811BE1}" sibTransId="{20B7B1F9-9FAD-49EA-A83D-38D529D739D2}"/>
    <dgm:cxn modelId="{A2662E04-8B24-4039-924F-18BAFA04E64C}" type="presOf" srcId="{57FEB838-19EA-45C8-A9FB-5D2277C14986}" destId="{587C509C-F357-483B-B50F-1AE86552971A}" srcOrd="0" destOrd="0" presId="urn:microsoft.com/office/officeart/2005/8/layout/radial3"/>
    <dgm:cxn modelId="{F6DE135B-C001-4AEB-9160-D4ABA2BE706C}" srcId="{38D05F0F-F83C-4590-ADB8-CFF5AD5FC9FD}" destId="{98E2C6F0-CF60-4ACF-8FA4-C9389D64B158}" srcOrd="2" destOrd="0" parTransId="{FF34DD12-1725-45F6-AF65-78D0A0297ED9}" sibTransId="{39FF1D4C-E5B2-4D2E-AA3B-C22388FAF196}"/>
    <dgm:cxn modelId="{B2949F27-0EC0-44AF-A0AE-CA73BE3162CE}" type="presParOf" srcId="{2045C3D3-52AC-4B1C-A424-88BBCC9382F7}" destId="{01A9A9A1-F8A9-46DE-8BE8-65C8E6A5ADB7}" srcOrd="0" destOrd="0" presId="urn:microsoft.com/office/officeart/2005/8/layout/radial3"/>
    <dgm:cxn modelId="{5EAE0EBC-9F70-4FD4-8B7C-5EA3527EE239}" type="presParOf" srcId="{01A9A9A1-F8A9-46DE-8BE8-65C8E6A5ADB7}" destId="{D7AFD959-960C-44E5-99C1-3D2F7323202A}" srcOrd="0" destOrd="0" presId="urn:microsoft.com/office/officeart/2005/8/layout/radial3"/>
    <dgm:cxn modelId="{9ECAE815-C78C-4526-92DE-DB4AC8264D1A}" type="presParOf" srcId="{01A9A9A1-F8A9-46DE-8BE8-65C8E6A5ADB7}" destId="{CC97C371-7916-4875-A920-2FF6210BA2AB}" srcOrd="1" destOrd="0" presId="urn:microsoft.com/office/officeart/2005/8/layout/radial3"/>
    <dgm:cxn modelId="{6876EE57-5709-419A-8BD4-332FFF4E2D7F}" type="presParOf" srcId="{01A9A9A1-F8A9-46DE-8BE8-65C8E6A5ADB7}" destId="{8375BED0-7CC9-457F-B97B-DE33E6974345}" srcOrd="2" destOrd="0" presId="urn:microsoft.com/office/officeart/2005/8/layout/radial3"/>
    <dgm:cxn modelId="{782A1051-3FDD-4CD4-B48A-4C5A89F77C42}" type="presParOf" srcId="{01A9A9A1-F8A9-46DE-8BE8-65C8E6A5ADB7}" destId="{A1A3A736-45CF-456D-AA9E-5B0C07BC3EFE}" srcOrd="3" destOrd="0" presId="urn:microsoft.com/office/officeart/2005/8/layout/radial3"/>
    <dgm:cxn modelId="{AD211BEB-9448-4AD3-BC37-9D6C8949CAC9}" type="presParOf" srcId="{01A9A9A1-F8A9-46DE-8BE8-65C8E6A5ADB7}" destId="{587C509C-F357-483B-B50F-1AE86552971A}" srcOrd="4" destOrd="0" presId="urn:microsoft.com/office/officeart/2005/8/layout/radial3"/>
    <dgm:cxn modelId="{08DFDBE4-D49F-4BA0-85D8-AB160A4D98CD}" type="presParOf" srcId="{01A9A9A1-F8A9-46DE-8BE8-65C8E6A5ADB7}" destId="{A57F86C5-7898-4D11-B2A6-C0A6035CE242}"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FD03710-BB00-416A-BD6F-78F27FC2FE90}" type="datetimeFigureOut">
              <a:rPr lang="en-US" smtClean="0"/>
              <a:t>7/11/2016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694F5E2-FB95-4BEA-8E62-17491526E1CF}" type="slidenum">
              <a:rPr lang="en-US" smtClean="0"/>
              <a:t>‹#›</a:t>
            </a:fld>
            <a:endParaRPr lang="en-US"/>
          </a:p>
        </p:txBody>
      </p:sp>
    </p:spTree>
    <p:extLst>
      <p:ext uri="{BB962C8B-B14F-4D97-AF65-F5344CB8AC3E}">
        <p14:creationId xmlns:p14="http://schemas.microsoft.com/office/powerpoint/2010/main" val="2763287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atin typeface="Arial"/>
              </a:defRPr>
            </a:lvl1pPr>
          </a:lstStyle>
          <a:p>
            <a:fld id="{B376CFEB-F550-4D62-BF2B-5D5CD8BA2F55}" type="datetimeFigureOut">
              <a:rPr lang="en-US" smtClean="0"/>
              <a:pPr/>
              <a:t>7/11/2016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atin typeface="Arial"/>
              </a:defRPr>
            </a:lvl1pPr>
          </a:lstStyle>
          <a:p>
            <a:fld id="{741BEC74-3D1D-45FD-80C7-5381F9E2D383}" type="slidenum">
              <a:rPr lang="en-US" smtClean="0"/>
              <a:pPr/>
              <a:t>‹#›</a:t>
            </a:fld>
            <a:endParaRPr lang="en-US" dirty="0"/>
          </a:p>
        </p:txBody>
      </p:sp>
    </p:spTree>
    <p:extLst>
      <p:ext uri="{BB962C8B-B14F-4D97-AF65-F5344CB8AC3E}">
        <p14:creationId xmlns:p14="http://schemas.microsoft.com/office/powerpoint/2010/main" val="973688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a:ea typeface="+mn-ea"/>
        <a:cs typeface="+mn-cs"/>
      </a:defRPr>
    </a:lvl1pPr>
    <a:lvl2pPr marL="457200" algn="l" defTabSz="914400" rtl="0" eaLnBrk="1" latinLnBrk="0" hangingPunct="1">
      <a:defRPr sz="1200" kern="1200">
        <a:solidFill>
          <a:schemeClr val="tx1"/>
        </a:solidFill>
        <a:latin typeface="Arial"/>
        <a:ea typeface="+mn-ea"/>
        <a:cs typeface="+mn-cs"/>
      </a:defRPr>
    </a:lvl2pPr>
    <a:lvl3pPr marL="914400" algn="l" defTabSz="914400" rtl="0" eaLnBrk="1" latinLnBrk="0" hangingPunct="1">
      <a:defRPr sz="1200" kern="1200">
        <a:solidFill>
          <a:schemeClr val="tx1"/>
        </a:solidFill>
        <a:latin typeface="Arial"/>
        <a:ea typeface="+mn-ea"/>
        <a:cs typeface="+mn-cs"/>
      </a:defRPr>
    </a:lvl3pPr>
    <a:lvl4pPr marL="1371600" algn="l" defTabSz="914400" rtl="0" eaLnBrk="1" latinLnBrk="0" hangingPunct="1">
      <a:defRPr sz="1200" kern="1200">
        <a:solidFill>
          <a:schemeClr val="tx1"/>
        </a:solidFill>
        <a:latin typeface="Arial"/>
        <a:ea typeface="+mn-ea"/>
        <a:cs typeface="+mn-cs"/>
      </a:defRPr>
    </a:lvl4pPr>
    <a:lvl5pPr marL="1828800" algn="l" defTabSz="914400" rtl="0" eaLnBrk="1" latinLnBrk="0" hangingPunct="1">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1500</a:t>
            </a:r>
            <a:r>
              <a:rPr lang="en-US" baseline="0" dirty="0" smtClean="0"/>
              <a:t> TA requests from jurisdictions since 2011</a:t>
            </a:r>
            <a:endParaRPr lang="en-US" dirty="0" smtClean="0"/>
          </a:p>
          <a:p>
            <a:r>
              <a:rPr lang="en-US" dirty="0" smtClean="0"/>
              <a:t>Over the last few years – major uptick in requests to us from cities</a:t>
            </a:r>
            <a:endParaRPr lang="en-US" dirty="0"/>
          </a:p>
        </p:txBody>
      </p:sp>
      <p:sp>
        <p:nvSpPr>
          <p:cNvPr id="4" name="Slide Number Placeholder 3"/>
          <p:cNvSpPr>
            <a:spLocks noGrp="1"/>
          </p:cNvSpPr>
          <p:nvPr>
            <p:ph type="sldNum" sz="quarter" idx="10"/>
          </p:nvPr>
        </p:nvSpPr>
        <p:spPr/>
        <p:txBody>
          <a:bodyPr/>
          <a:lstStyle/>
          <a:p>
            <a:fld id="{741BEC74-3D1D-45FD-80C7-5381F9E2D383}" type="slidenum">
              <a:rPr lang="en-US" smtClean="0"/>
              <a:pPr/>
              <a:t>1</a:t>
            </a:fld>
            <a:endParaRPr lang="en-US" dirty="0"/>
          </a:p>
        </p:txBody>
      </p:sp>
    </p:spTree>
    <p:extLst>
      <p:ext uri="{BB962C8B-B14F-4D97-AF65-F5344CB8AC3E}">
        <p14:creationId xmlns:p14="http://schemas.microsoft.com/office/powerpoint/2010/main" val="1126912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ReOpt</a:t>
            </a:r>
            <a:endParaRPr lang="en-US" dirty="0" smtClean="0"/>
          </a:p>
          <a:p>
            <a:r>
              <a:rPr lang="en-US" dirty="0" smtClean="0"/>
              <a:t>SAM</a:t>
            </a:r>
          </a:p>
          <a:p>
            <a:r>
              <a:rPr lang="en-US" dirty="0" err="1" smtClean="0"/>
              <a:t>dGen</a:t>
            </a:r>
            <a:endParaRPr lang="en-US" dirty="0"/>
          </a:p>
        </p:txBody>
      </p:sp>
      <p:sp>
        <p:nvSpPr>
          <p:cNvPr id="4" name="Slide Number Placeholder 3"/>
          <p:cNvSpPr>
            <a:spLocks noGrp="1"/>
          </p:cNvSpPr>
          <p:nvPr>
            <p:ph type="sldNum" sz="quarter" idx="10"/>
          </p:nvPr>
        </p:nvSpPr>
        <p:spPr/>
        <p:txBody>
          <a:bodyPr/>
          <a:lstStyle/>
          <a:p>
            <a:fld id="{741BEC74-3D1D-45FD-80C7-5381F9E2D383}" type="slidenum">
              <a:rPr lang="en-US" smtClean="0"/>
              <a:pPr/>
              <a:t>7</a:t>
            </a:fld>
            <a:endParaRPr lang="en-US" dirty="0"/>
          </a:p>
        </p:txBody>
      </p:sp>
    </p:spTree>
    <p:extLst>
      <p:ext uri="{BB962C8B-B14F-4D97-AF65-F5344CB8AC3E}">
        <p14:creationId xmlns:p14="http://schemas.microsoft.com/office/powerpoint/2010/main" val="1521331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4708" indent="-174708">
              <a:buFont typeface="Arial" panose="020B0604020202020204" pitchFamily="34" charset="0"/>
              <a:buChar char="•"/>
            </a:pPr>
            <a:r>
              <a:rPr lang="en-US" dirty="0">
                <a:latin typeface="+mn-lt"/>
              </a:rPr>
              <a:t>The US Department of Energy launched Wind Powering America in 2000 back when there were only 2,500 MW of installed wind capacity in the United States. By Jan 2015 over 65,000 MW of installed wind capacity exist in the united states.</a:t>
            </a:r>
          </a:p>
          <a:p>
            <a:pPr marL="640594" lvl="1" indent="-174708">
              <a:buFont typeface="Arial" panose="020B0604020202020204" pitchFamily="34" charset="0"/>
              <a:buChar char="•"/>
            </a:pPr>
            <a:r>
              <a:rPr lang="en-US" dirty="0">
                <a:latin typeface="+mn-lt"/>
              </a:rPr>
              <a:t>Of course we can’t attribute all of that capacity specifically to the Wind Program, but it is safe to say that the Wind Program has provided significant assistance and enabled the development of many wind projects within the United states</a:t>
            </a:r>
          </a:p>
          <a:p>
            <a:pPr marL="174708" indent="-174708">
              <a:buFont typeface="Arial" panose="020B0604020202020204" pitchFamily="34" charset="0"/>
              <a:buChar char="•"/>
            </a:pPr>
            <a:r>
              <a:rPr lang="en-US" dirty="0">
                <a:latin typeface="+mn-lt"/>
              </a:rPr>
              <a:t>Today the program is called WINDExchange and is the U.S. Department of Energy Wind Program's platform for disseminating credible information about wind energy. The purpose of WINDExchange is to help communities weigh the benefits and costs of wind energy, understand the deployment process, and make wind development decisions supported by the best available information. </a:t>
            </a:r>
          </a:p>
          <a:p>
            <a:pPr marL="174708" indent="-174708">
              <a:buFont typeface="Arial" panose="020B0604020202020204" pitchFamily="34" charset="0"/>
              <a:buChar char="•"/>
            </a:pPr>
            <a:r>
              <a:rPr lang="en-US" dirty="0">
                <a:latin typeface="+mn-lt"/>
              </a:rPr>
              <a:t>The technical assistance portion of WINDExchange is called the Regional Resource Centers which were established in 2014.</a:t>
            </a:r>
          </a:p>
          <a:p>
            <a:pPr marL="640594" lvl="1" indent="-174708">
              <a:buFont typeface="Arial" panose="020B0604020202020204" pitchFamily="34" charset="0"/>
              <a:buChar char="•"/>
            </a:pPr>
            <a:r>
              <a:rPr lang="en-US" dirty="0">
                <a:latin typeface="+mn-lt"/>
              </a:rPr>
              <a:t>The goal of the DOE Regional Resource Centers project is to make it easier for stakeholders and decision-makers to decide whether responsible and appropriate wind project development is right for their communities </a:t>
            </a:r>
          </a:p>
          <a:p>
            <a:pPr marL="640594" lvl="1" indent="-174708">
              <a:buFont typeface="Arial" panose="020B0604020202020204" pitchFamily="34" charset="0"/>
              <a:buChar char="•"/>
            </a:pPr>
            <a:r>
              <a:rPr lang="en-US" b="0" i="0" kern="1200" baseline="0" dirty="0" smtClean="0">
                <a:solidFill>
                  <a:schemeClr val="tx1"/>
                </a:solidFill>
                <a:effectLst/>
                <a:latin typeface="+mn-lt"/>
                <a:ea typeface="+mn-ea"/>
                <a:cs typeface="+mn-cs"/>
              </a:rPr>
              <a:t>The resource centers provide regional stakeholders </a:t>
            </a:r>
            <a:r>
              <a:rPr lang="en-US" dirty="0">
                <a:latin typeface="+mn-lt"/>
              </a:rPr>
              <a:t>with information to familiarize the public with wind energy, raising awareness about potential benefits, and disseminating data on siting issues such as turbine sound and wildlife habitat protection.</a:t>
            </a:r>
          </a:p>
          <a:p>
            <a:pPr marL="640594" lvl="1" indent="-174708">
              <a:buFont typeface="Arial" panose="020B0604020202020204" pitchFamily="34" charset="0"/>
              <a:buChar char="•"/>
            </a:pPr>
            <a:r>
              <a:rPr lang="en-US" b="0" i="0" kern="1200" baseline="0" dirty="0" smtClean="0">
                <a:solidFill>
                  <a:schemeClr val="tx1"/>
                </a:solidFill>
                <a:effectLst/>
                <a:latin typeface="+mn-lt"/>
                <a:ea typeface="+mn-ea"/>
                <a:cs typeface="+mn-cs"/>
              </a:rPr>
              <a:t>Regional stakeholders may include: </a:t>
            </a:r>
            <a:r>
              <a:rPr lang="en-US" dirty="0">
                <a:latin typeface="+mn-lt"/>
              </a:rPr>
              <a:t>county commissioners, state legislators, landowners, tribal authorities, and organizations such as utilities, schools, and non-profit agencies</a:t>
            </a:r>
          </a:p>
          <a:p>
            <a:pPr marL="640594" lvl="1" indent="-174708" defTabSz="931774">
              <a:buFont typeface="Arial" panose="020B0604020202020204" pitchFamily="34" charset="0"/>
              <a:buChar char="•"/>
              <a:defRPr/>
            </a:pPr>
            <a:r>
              <a:rPr lang="en-US" dirty="0">
                <a:latin typeface="+mn-lt"/>
              </a:rPr>
              <a:t>Each of the Resource Centers has very specific goals and projects aimed at the issues occurring within their region. For example, the </a:t>
            </a:r>
            <a:r>
              <a:rPr lang="en-US" b="1" dirty="0">
                <a:latin typeface="+mn-lt"/>
              </a:rPr>
              <a:t>Midwest Wind Energy Center </a:t>
            </a:r>
            <a:r>
              <a:rPr lang="en-US" dirty="0">
                <a:latin typeface="+mn-lt"/>
              </a:rPr>
              <a:t>covers 10 midwestern states with varying levels of wind expertise: some are leaders in the industry, and some of very limited markets. Therefore, the primary efforts at the Midwest center are to offer forums to share lessons learned among the states and to facilitate new collaborations among the states.</a:t>
            </a:r>
          </a:p>
          <a:p>
            <a:pPr marL="640594" lvl="1"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D645B7-0B3A-4239-8069-075A43B72B67}" type="slidenum">
              <a:rPr lang="en-US" smtClean="0"/>
              <a:pPr/>
              <a:t>13</a:t>
            </a:fld>
            <a:endParaRPr lang="en-US" dirty="0"/>
          </a:p>
        </p:txBody>
      </p:sp>
    </p:spTree>
    <p:extLst>
      <p:ext uri="{BB962C8B-B14F-4D97-AF65-F5344CB8AC3E}">
        <p14:creationId xmlns:p14="http://schemas.microsoft.com/office/powerpoint/2010/main" val="3825066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174708" indent="-174708">
              <a:buFont typeface="Arial" panose="020B0604020202020204" pitchFamily="34" charset="0"/>
              <a:buChar char="•"/>
            </a:pPr>
            <a:r>
              <a:rPr lang="en-US" dirty="0" smtClean="0"/>
              <a:t>NREL supports the DOE Office of Indian Energy and Tribal Energy technical assistance programs.</a:t>
            </a:r>
            <a:r>
              <a:rPr lang="en-US" baseline="0" dirty="0" smtClean="0"/>
              <a:t> Note that while these are different offices, they share many of the same goals and have programs that compliment each other well and are extremely well coordinated</a:t>
            </a:r>
            <a:r>
              <a:rPr lang="en-US" dirty="0" smtClean="0"/>
              <a:t>. Through these programs we provide:</a:t>
            </a:r>
          </a:p>
          <a:p>
            <a:pPr marL="640594" lvl="1" indent="-174708">
              <a:buFont typeface="Arial" panose="020B0604020202020204" pitchFamily="34" charset="0"/>
              <a:buChar char="•"/>
            </a:pPr>
            <a:r>
              <a:rPr lang="en-US" dirty="0" smtClean="0"/>
              <a:t>strategic energy planning and project development technical assistance</a:t>
            </a:r>
          </a:p>
          <a:p>
            <a:pPr marL="640594" lvl="1" indent="-174708">
              <a:buFont typeface="Arial" panose="020B0604020202020204" pitchFamily="34" charset="0"/>
              <a:buChar char="•"/>
            </a:pPr>
            <a:r>
              <a:rPr lang="en-US" dirty="0" smtClean="0"/>
              <a:t>Eligible</a:t>
            </a:r>
            <a:r>
              <a:rPr lang="en-US" baseline="0" dirty="0" smtClean="0"/>
              <a:t> parties are </a:t>
            </a:r>
            <a:r>
              <a:rPr lang="en-US" dirty="0" smtClean="0"/>
              <a:t>federally</a:t>
            </a:r>
            <a:r>
              <a:rPr lang="en-US" baseline="0" dirty="0" smtClean="0"/>
              <a:t> </a:t>
            </a:r>
            <a:r>
              <a:rPr lang="en-US" dirty="0" smtClean="0"/>
              <a:t>recognized Indian Tribes, tribal energy resource development organizations, and other</a:t>
            </a:r>
            <a:r>
              <a:rPr lang="en-US" baseline="0" dirty="0" smtClean="0"/>
              <a:t> </a:t>
            </a:r>
            <a:r>
              <a:rPr lang="en-US" dirty="0" smtClean="0"/>
              <a:t>organized tribal groups and communities to advance tribal renewable energy and energy</a:t>
            </a:r>
            <a:r>
              <a:rPr lang="en-US" baseline="0" dirty="0" smtClean="0"/>
              <a:t> </a:t>
            </a:r>
            <a:r>
              <a:rPr lang="en-US" dirty="0" smtClean="0"/>
              <a:t>efficiency projects. </a:t>
            </a:r>
          </a:p>
          <a:p>
            <a:pPr marL="174708" indent="-174708">
              <a:buFont typeface="Arial" panose="020B0604020202020204" pitchFamily="34" charset="0"/>
              <a:buChar char="•"/>
            </a:pPr>
            <a:r>
              <a:rPr lang="en-US" dirty="0" smtClean="0"/>
              <a:t>The goal of the technical assistance is to address a specific challenge or</a:t>
            </a:r>
            <a:r>
              <a:rPr lang="en-US" baseline="0" dirty="0" smtClean="0"/>
              <a:t> </a:t>
            </a:r>
            <a:r>
              <a:rPr lang="en-US" dirty="0" smtClean="0"/>
              <a:t>fulfill a need that is essential to a current project’s successful implementation.</a:t>
            </a:r>
          </a:p>
          <a:p>
            <a:pPr marL="174708" indent="-174708">
              <a:buFont typeface="Arial" panose="020B0604020202020204" pitchFamily="34" charset="0"/>
              <a:buChar char="•"/>
            </a:pPr>
            <a:r>
              <a:rPr lang="en-US" dirty="0" smtClean="0"/>
              <a:t>Through the DOE Office of Indian Energy’s Strategic Technical Assistance Response Team (START) Program launched in December 2011, NREL</a:t>
            </a:r>
            <a:r>
              <a:rPr lang="en-US" baseline="0" dirty="0" smtClean="0"/>
              <a:t> </a:t>
            </a:r>
            <a:r>
              <a:rPr lang="en-US" dirty="0" smtClean="0"/>
              <a:t>supports DOE efforts to empower tribal nations to tap into their clean energy resources by providing tribal communities with the tools and</a:t>
            </a:r>
            <a:r>
              <a:rPr lang="en-US" baseline="0" dirty="0" smtClean="0"/>
              <a:t> </a:t>
            </a:r>
            <a:r>
              <a:rPr lang="en-US" dirty="0" smtClean="0"/>
              <a:t>on-the-ground resources they need to lead strategic energy project development. Through START, Tribes in the 48 contiguous states and</a:t>
            </a:r>
            <a:r>
              <a:rPr lang="en-US" baseline="0" dirty="0" smtClean="0"/>
              <a:t> </a:t>
            </a:r>
            <a:r>
              <a:rPr lang="en-US" dirty="0" smtClean="0"/>
              <a:t>Alaska can apply for and are selected to receive technical assistance to move projects closer to implementation. Tribes that receive technical</a:t>
            </a:r>
            <a:r>
              <a:rPr lang="en-US" baseline="0" dirty="0" smtClean="0"/>
              <a:t> </a:t>
            </a:r>
            <a:r>
              <a:rPr lang="en-US" dirty="0" smtClean="0"/>
              <a:t>assistance through the START Program are selected based on capacity, commitment, and the maturity of their project(s).</a:t>
            </a:r>
          </a:p>
          <a:p>
            <a:pPr marL="174708" indent="-174708">
              <a:buFont typeface="Arial" panose="020B0604020202020204" pitchFamily="34" charset="0"/>
              <a:buChar char="•"/>
            </a:pPr>
            <a:r>
              <a:rPr lang="en-US" dirty="0" smtClean="0"/>
              <a:t>Some of the successes</a:t>
            </a:r>
            <a:r>
              <a:rPr lang="en-US" baseline="0" dirty="0" smtClean="0"/>
              <a:t> this program have seen include: </a:t>
            </a:r>
          </a:p>
          <a:p>
            <a:pPr marL="640594" lvl="1" indent="-174708" defTabSz="931774">
              <a:buFont typeface="Arial" panose="020B0604020202020204" pitchFamily="34" charset="0"/>
              <a:buChar char="•"/>
              <a:defRPr/>
            </a:pPr>
            <a:r>
              <a:rPr lang="en-US" dirty="0">
                <a:latin typeface="+mn-lt"/>
              </a:rPr>
              <a:t>Greatly improved the quality of the design for the biomass district heat system and increased tribal project team capacity to successfully integrate biomass into existing systems. 	(Chugachmiut Regional Corporation, Port Graham, Alaska) 	</a:t>
            </a:r>
          </a:p>
          <a:p>
            <a:pPr marL="640594" lvl="1" indent="-174708" defTabSz="931774">
              <a:buFont typeface="Arial" panose="020B0604020202020204" pitchFamily="34" charset="0"/>
              <a:buChar char="•"/>
              <a:defRPr/>
            </a:pPr>
            <a:r>
              <a:rPr lang="en-US" dirty="0">
                <a:latin typeface="+mn-lt"/>
              </a:rPr>
              <a:t>Equipped the Tribe with the experience and expertise needed to make informed and defensible procurement decisions to move forward with securing a PPA for its PV project. (San Carlos Apache Tribe, Arizona)</a:t>
            </a:r>
          </a:p>
          <a:p>
            <a:pPr marL="640594" lvl="1" indent="-174708" defTabSz="931774">
              <a:buFont typeface="Arial" panose="020B0604020202020204" pitchFamily="34" charset="0"/>
              <a:buChar char="•"/>
              <a:defRPr/>
            </a:pPr>
            <a:r>
              <a:rPr lang="en-US" dirty="0">
                <a:latin typeface="+mn-lt"/>
              </a:rPr>
              <a:t>Completed weatherization of the city/tribal office, with a projected energy savings of 53% or $13,000 annually. (Native Village of Koyukuk)	</a:t>
            </a:r>
          </a:p>
          <a:p>
            <a:pPr marL="174708" indent="-174708" defTabSz="931774">
              <a:buFont typeface="Arial" panose="020B0604020202020204" pitchFamily="34" charset="0"/>
              <a:buChar char="•"/>
              <a:defRPr/>
            </a:pPr>
            <a:r>
              <a:rPr lang="en-US" dirty="0">
                <a:latin typeface="+mn-lt"/>
              </a:rPr>
              <a:t>Again with this program, assistance is available on a year-round basis through a simple application. The goal here is to provide tribes with assistance at any stage along the project spectrum, from understand more about the technologies available, all the way to assistance in procurement.</a:t>
            </a:r>
          </a:p>
          <a:p>
            <a:pPr marL="640594" lvl="1" indent="-174708" defTabSz="931774">
              <a:buFont typeface="Arial" panose="020B0604020202020204" pitchFamily="34" charset="0"/>
              <a:buChar char="•"/>
              <a:defRPr/>
            </a:pPr>
            <a:endParaRPr lang="en-US" dirty="0">
              <a:latin typeface="+mn-lt"/>
            </a:endParaRPr>
          </a:p>
          <a:p>
            <a:pPr marL="640594" lvl="1"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D645B7-0B3A-4239-8069-075A43B72B67}" type="slidenum">
              <a:rPr lang="en-US" smtClean="0"/>
              <a:pPr/>
              <a:t>14</a:t>
            </a:fld>
            <a:endParaRPr lang="en-US" dirty="0"/>
          </a:p>
        </p:txBody>
      </p:sp>
    </p:spTree>
    <p:extLst>
      <p:ext uri="{BB962C8B-B14F-4D97-AF65-F5344CB8AC3E}">
        <p14:creationId xmlns:p14="http://schemas.microsoft.com/office/powerpoint/2010/main" val="1021744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4708" indent="-174708">
              <a:buFont typeface="Arial" panose="020B0604020202020204" pitchFamily="34" charset="0"/>
              <a:buChar char="•"/>
            </a:pPr>
            <a:r>
              <a:rPr lang="en-US" dirty="0" smtClean="0"/>
              <a:t>Before I dive into the TA work, I want to provide a brief description of the Clean Cities program</a:t>
            </a:r>
            <a:r>
              <a:rPr lang="en-US" baseline="0" dirty="0" smtClean="0"/>
              <a:t> more broadly</a:t>
            </a:r>
            <a:r>
              <a:rPr lang="en-US" dirty="0" smtClean="0"/>
              <a:t>. </a:t>
            </a:r>
          </a:p>
          <a:p>
            <a:pPr marL="640594" lvl="1" indent="-174708">
              <a:buFont typeface="Arial" panose="020B0604020202020204" pitchFamily="34" charset="0"/>
              <a:buChar char="•"/>
            </a:pPr>
            <a:r>
              <a:rPr lang="en-US" dirty="0" smtClean="0"/>
              <a:t>Clean Cities began</a:t>
            </a:r>
            <a:r>
              <a:rPr lang="en-US" baseline="0" dirty="0" smtClean="0"/>
              <a:t> in 1993 and </a:t>
            </a:r>
            <a:r>
              <a:rPr lang="en-US" dirty="0" smtClean="0"/>
              <a:t>is  US Department of Energy Vehicle Technologies Office-funded program with a goal of reducing</a:t>
            </a:r>
            <a:r>
              <a:rPr lang="en-US" baseline="0" dirty="0" smtClean="0"/>
              <a:t> </a:t>
            </a:r>
            <a:r>
              <a:rPr lang="en-US" dirty="0">
                <a:latin typeface="+mn-lt"/>
              </a:rPr>
              <a:t>petroleum consumption in transportation through local action</a:t>
            </a:r>
          </a:p>
          <a:p>
            <a:pPr marL="1106481" lvl="2" indent="-174708">
              <a:buFont typeface="Arial" panose="020B0604020202020204" pitchFamily="34" charset="0"/>
              <a:buChar char="•"/>
            </a:pPr>
            <a:r>
              <a:rPr lang="en-US" b="1" dirty="0">
                <a:latin typeface="+mn-lt"/>
              </a:rPr>
              <a:t>Replace</a:t>
            </a:r>
            <a:r>
              <a:rPr lang="en-US" dirty="0">
                <a:latin typeface="+mn-lt"/>
              </a:rPr>
              <a:t> petroleum with alternative and renewable fuels</a:t>
            </a:r>
          </a:p>
          <a:p>
            <a:pPr marL="1106481" lvl="2" indent="-174708">
              <a:buFont typeface="Arial" panose="020B0604020202020204" pitchFamily="34" charset="0"/>
              <a:buChar char="•"/>
            </a:pPr>
            <a:r>
              <a:rPr lang="en-US" b="1" dirty="0">
                <a:latin typeface="+mn-lt"/>
              </a:rPr>
              <a:t>Reduce</a:t>
            </a:r>
            <a:r>
              <a:rPr lang="en-US" dirty="0">
                <a:latin typeface="+mn-lt"/>
              </a:rPr>
              <a:t> petroleum consumption through smarter driving practices and fuel economy improvement</a:t>
            </a:r>
          </a:p>
          <a:p>
            <a:pPr marL="1106481" lvl="2" indent="-174708">
              <a:buFont typeface="Arial" panose="020B0604020202020204" pitchFamily="34" charset="0"/>
              <a:buChar char="•"/>
            </a:pPr>
            <a:r>
              <a:rPr lang="en-US" b="1" dirty="0">
                <a:latin typeface="+mn-lt"/>
              </a:rPr>
              <a:t>Eliminate</a:t>
            </a:r>
            <a:r>
              <a:rPr lang="en-US" dirty="0">
                <a:latin typeface="+mn-lt"/>
              </a:rPr>
              <a:t> petroleum use through idle reduction and other fuel-saving technologies and practices.</a:t>
            </a:r>
          </a:p>
          <a:p>
            <a:pPr marL="640594" lvl="1" indent="-174708">
              <a:buFont typeface="Arial" panose="020B0604020202020204" pitchFamily="34" charset="0"/>
              <a:buChar char="•"/>
            </a:pPr>
            <a:r>
              <a:rPr lang="en-US" dirty="0" smtClean="0"/>
              <a:t>Clean cities coalitions are composed of businesses, fuel providers, vehicle fleets, state and local government agencies, and community organizations</a:t>
            </a:r>
            <a:r>
              <a:rPr lang="en-US" baseline="0" dirty="0" smtClean="0"/>
              <a:t> and are located all across the United States</a:t>
            </a:r>
          </a:p>
          <a:p>
            <a:pPr marL="640594" lvl="1" indent="-174708">
              <a:buFont typeface="Arial" panose="020B0604020202020204" pitchFamily="34" charset="0"/>
              <a:buChar char="•"/>
            </a:pPr>
            <a:r>
              <a:rPr lang="en-US" baseline="0" dirty="0" smtClean="0"/>
              <a:t>Each coalition has a Clean Cities coordinator </a:t>
            </a:r>
            <a:r>
              <a:rPr lang="en-US" dirty="0" smtClean="0"/>
              <a:t>who tailors projects and activities to take advantage of the unique opportunities in individual communities.</a:t>
            </a:r>
          </a:p>
          <a:p>
            <a:pPr marL="174708" indent="-174708">
              <a:buFont typeface="Arial" panose="020B0604020202020204" pitchFamily="34" charset="0"/>
              <a:buChar char="•"/>
            </a:pPr>
            <a:r>
              <a:rPr lang="en-US" dirty="0" smtClean="0"/>
              <a:t>Tiger</a:t>
            </a:r>
            <a:r>
              <a:rPr lang="en-US" baseline="0" dirty="0" smtClean="0"/>
              <a:t> Teams work directly with those coordinators, stakeholders and partners to tackle difficult technical and market challenges that might otherwise stall alternative fuel vehicle implementation projects</a:t>
            </a:r>
          </a:p>
          <a:p>
            <a:pPr marL="174708" indent="-174708">
              <a:buFont typeface="Arial" panose="020B0604020202020204" pitchFamily="34" charset="0"/>
              <a:buChar char="•"/>
            </a:pPr>
            <a:r>
              <a:rPr lang="en-US" baseline="0" dirty="0" smtClean="0"/>
              <a:t>The Tiger Teams TA takes a proactive and reactive approach to assistance:</a:t>
            </a:r>
          </a:p>
          <a:p>
            <a:pPr marL="640594" lvl="1" indent="-174708">
              <a:buFont typeface="Arial" panose="020B0604020202020204" pitchFamily="34" charset="0"/>
              <a:buChar char="•"/>
            </a:pPr>
            <a:r>
              <a:rPr lang="en-US" baseline="0" dirty="0" smtClean="0"/>
              <a:t>proactive by filling resource and knowledge gaps based on what fleets are experiencing and working with industry to address common issues and avoid potential incidents</a:t>
            </a:r>
          </a:p>
          <a:p>
            <a:pPr marL="640594" lvl="1" indent="-174708">
              <a:buFont typeface="Arial" panose="020B0604020202020204" pitchFamily="34" charset="0"/>
              <a:buChar char="•"/>
            </a:pPr>
            <a:r>
              <a:rPr lang="en-US" baseline="0" dirty="0" smtClean="0"/>
              <a:t>Reactive by helping individual stalled projects get back on track and providing neutral third party perspectives for conflicting information in the marketplace</a:t>
            </a:r>
          </a:p>
          <a:p>
            <a:pPr marL="174708" indent="-174708">
              <a:buFont typeface="Arial" panose="020B0604020202020204" pitchFamily="34" charset="0"/>
              <a:buChar char="•"/>
            </a:pPr>
            <a:r>
              <a:rPr lang="en-US" baseline="0" dirty="0" smtClean="0"/>
              <a:t>Assistance is provided when coalitions encounter barriers and challenges, and the team can assist at any point in the project/product lifecycle from concept and development, to execution and operation, all the way to closure</a:t>
            </a:r>
          </a:p>
          <a:p>
            <a:pPr marL="174708" indent="-174708">
              <a:buFont typeface="Arial" panose="020B0604020202020204" pitchFamily="34" charset="0"/>
              <a:buChar char="•"/>
            </a:pPr>
            <a:r>
              <a:rPr lang="en-US" baseline="0" dirty="0" smtClean="0"/>
              <a:t>Examples of projects include :</a:t>
            </a:r>
          </a:p>
          <a:p>
            <a:pPr marL="640594" lvl="1" indent="-174708">
              <a:buFont typeface="Arial" panose="020B0604020202020204" pitchFamily="34" charset="0"/>
              <a:buChar char="•"/>
            </a:pPr>
            <a:r>
              <a:rPr lang="en-US" b="1" dirty="0">
                <a:latin typeface="+mn-lt"/>
              </a:rPr>
              <a:t>Technical Problem Solving – Vehicle Operations</a:t>
            </a:r>
            <a:r>
              <a:rPr lang="en-US" dirty="0">
                <a:latin typeface="+mn-lt"/>
              </a:rPr>
              <a:t>: Issues can pertain to vehicle performance, drivability, safety, maintenance, driver acceptance, training, or best practices for implementation of alternative fuel vehicles at specific sites.</a:t>
            </a:r>
          </a:p>
          <a:p>
            <a:pPr marL="640594" lvl="1" indent="-174708">
              <a:buFont typeface="Arial" panose="020B0604020202020204" pitchFamily="34" charset="0"/>
              <a:buChar char="•"/>
            </a:pPr>
            <a:r>
              <a:rPr lang="en-US" b="1" dirty="0">
                <a:latin typeface="+mn-lt"/>
              </a:rPr>
              <a:t>Technical Problem Solving – Infrastructure Operations</a:t>
            </a:r>
            <a:r>
              <a:rPr lang="en-US" dirty="0">
                <a:latin typeface="+mn-lt"/>
              </a:rPr>
              <a:t>: Issues can pertain to fueling station design, siting, interaction with alternative fuel providers or fire safety code officials, fueling station performance, maintenance requirements, or user and operator training.</a:t>
            </a:r>
          </a:p>
          <a:p>
            <a:pPr marL="640594" lvl="1" indent="-174708">
              <a:buFont typeface="Arial" panose="020B0604020202020204" pitchFamily="34" charset="0"/>
              <a:buChar char="•"/>
            </a:pPr>
            <a:r>
              <a:rPr lang="en-US" b="1" dirty="0">
                <a:latin typeface="+mn-lt"/>
              </a:rPr>
              <a:t>Evaluation of Project Potential</a:t>
            </a:r>
            <a:r>
              <a:rPr lang="en-US" dirty="0">
                <a:latin typeface="+mn-lt"/>
              </a:rPr>
              <a:t>: Some projects (including transit systems and airports) may qualify for technical assistance if expertise is not available from local or regional resources or stakeholders. When there is demonstrated local interest, a Tiger Teams expert can evaluate local market conditions, conduct infrastructure assessments, gauge stakeholder needs, and assist in defining project execution feasibility.</a:t>
            </a:r>
            <a:endParaRPr lang="en-US" baseline="0" dirty="0" smtClean="0"/>
          </a:p>
          <a:p>
            <a:pPr marL="174708" indent="-174708">
              <a:buFont typeface="Arial" panose="020B0604020202020204" pitchFamily="34" charset="0"/>
              <a:buChar char="•"/>
            </a:pPr>
            <a:r>
              <a:rPr lang="en-US" baseline="0" dirty="0" smtClean="0"/>
              <a:t>The Tiger Team has a number of ways to engage with stakeholders:</a:t>
            </a:r>
          </a:p>
          <a:p>
            <a:pPr marL="640594" lvl="1" indent="-174708">
              <a:buFont typeface="Arial" panose="020B0604020202020204" pitchFamily="34" charset="0"/>
              <a:buChar char="•"/>
            </a:pPr>
            <a:r>
              <a:rPr lang="en-US" baseline="0" dirty="0" smtClean="0"/>
              <a:t>One on one phone and email consultation</a:t>
            </a:r>
          </a:p>
          <a:p>
            <a:pPr marL="640594" lvl="1" indent="-174708">
              <a:buFont typeface="Arial" panose="020B0604020202020204" pitchFamily="34" charset="0"/>
              <a:buChar char="•"/>
            </a:pPr>
            <a:r>
              <a:rPr lang="en-US" baseline="0" dirty="0" smtClean="0"/>
              <a:t>On site visits</a:t>
            </a:r>
          </a:p>
          <a:p>
            <a:pPr marL="640594" lvl="1" indent="-174708">
              <a:buFont typeface="Arial" panose="020B0604020202020204" pitchFamily="34" charset="0"/>
              <a:buChar char="•"/>
            </a:pPr>
            <a:r>
              <a:rPr lang="en-US" baseline="0" dirty="0" smtClean="0"/>
              <a:t>Referrals to existing resources</a:t>
            </a:r>
          </a:p>
          <a:p>
            <a:pPr marL="640594" lvl="1" indent="-174708">
              <a:buFont typeface="Arial" panose="020B0604020202020204" pitchFamily="34" charset="0"/>
              <a:buChar char="•"/>
            </a:pPr>
            <a:r>
              <a:rPr lang="en-US" baseline="0" dirty="0" smtClean="0"/>
              <a:t>Creation of new reports, tools or resources of necessary</a:t>
            </a:r>
          </a:p>
          <a:p>
            <a:pPr marL="174708" indent="-174708">
              <a:buFont typeface="Arial" panose="020B0604020202020204" pitchFamily="34" charset="0"/>
              <a:buChar char="•"/>
            </a:pPr>
            <a:r>
              <a:rPr lang="en-US" baseline="0" dirty="0" smtClean="0"/>
              <a:t>Clean Cities and Tiger Teams have significant resources for both the coordinators and the general public</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D645B7-0B3A-4239-8069-075A43B72B67}" type="slidenum">
              <a:rPr lang="en-US" smtClean="0"/>
              <a:pPr/>
              <a:t>15</a:t>
            </a:fld>
            <a:endParaRPr lang="en-US" dirty="0"/>
          </a:p>
        </p:txBody>
      </p:sp>
    </p:spTree>
    <p:extLst>
      <p:ext uri="{BB962C8B-B14F-4D97-AF65-F5344CB8AC3E}">
        <p14:creationId xmlns:p14="http://schemas.microsoft.com/office/powerpoint/2010/main" val="1355186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Talking points:</a:t>
            </a:r>
          </a:p>
          <a:p>
            <a:pPr marL="174708" indent="-174708">
              <a:buFont typeface="Arial" panose="020B0604020202020204" pitchFamily="34" charset="0"/>
              <a:buChar char="•"/>
            </a:pPr>
            <a:r>
              <a:rPr lang="en-US" dirty="0" smtClean="0"/>
              <a:t>The Solar Technical Assistance Team</a:t>
            </a:r>
            <a:r>
              <a:rPr lang="en-US" baseline="0" dirty="0" smtClean="0"/>
              <a:t>, in its current format, began in 2013 and is supported through the Department of Energy Solar Energy Technologies  Program</a:t>
            </a:r>
          </a:p>
          <a:p>
            <a:pPr marL="174708" indent="-174708">
              <a:buFont typeface="Arial" panose="020B0604020202020204" pitchFamily="34" charset="0"/>
              <a:buChar char="•"/>
            </a:pPr>
            <a:r>
              <a:rPr lang="en-US" baseline="0" dirty="0" smtClean="0"/>
              <a:t>The goal of the STAT is to assist state and local decision-makers and their staff with their solar policy and program issues</a:t>
            </a:r>
          </a:p>
          <a:p>
            <a:pPr marL="174708" indent="-174708">
              <a:buFont typeface="Arial" panose="020B0604020202020204" pitchFamily="34" charset="0"/>
              <a:buChar char="•"/>
            </a:pPr>
            <a:r>
              <a:rPr lang="en-US" baseline="0" dirty="0" smtClean="0"/>
              <a:t>This can be difficult at times, as the goal of the TA at NREL more broadly is to provide credible, neutral assistance, however it’s the nature of the Solar Program to be interested in increasing solar deployment. Therefore, the STAT program has a goal of helping policymakers with solar decisions, regardless of what that decision is. If information we provided is used in a decision making process, whether or not that is a pro-solar decision, we consider that a win in the program. It’s really the only way  we can provide assistance and maintain our credibility.</a:t>
            </a:r>
          </a:p>
          <a:p>
            <a:pPr marL="174708" indent="-174708">
              <a:buFont typeface="Arial" panose="020B0604020202020204" pitchFamily="34" charset="0"/>
              <a:buChar char="•"/>
            </a:pPr>
            <a:r>
              <a:rPr lang="en-US" baseline="0" dirty="0" smtClean="0"/>
              <a:t>Types of assistance provided includes </a:t>
            </a:r>
          </a:p>
          <a:p>
            <a:pPr marL="640594" lvl="1" indent="-174708">
              <a:buFont typeface="Arial" panose="020B0604020202020204" pitchFamily="34" charset="0"/>
              <a:buChar char="•"/>
            </a:pPr>
            <a:r>
              <a:rPr lang="en-US" baseline="0" dirty="0" smtClean="0"/>
              <a:t>in depth analysis that can last up to 9 months</a:t>
            </a:r>
          </a:p>
          <a:p>
            <a:pPr marL="640594" lvl="1" indent="-174708">
              <a:buFont typeface="Arial" panose="020B0604020202020204" pitchFamily="34" charset="0"/>
              <a:buChar char="•"/>
            </a:pPr>
            <a:r>
              <a:rPr lang="en-US" baseline="0" dirty="0" smtClean="0"/>
              <a:t>This generally includes a combination of already existing analysis from lab experts and new analysis targeted at the specific location requesting assistance. Generally a deliverable would include a white paper or a presentation in front of a group of decisionmakers</a:t>
            </a:r>
          </a:p>
          <a:p>
            <a:pPr marL="640594" lvl="1" indent="-174708">
              <a:buFont typeface="Arial" panose="020B0604020202020204" pitchFamily="34" charset="0"/>
              <a:buChar char="•"/>
            </a:pPr>
            <a:r>
              <a:rPr lang="en-US" baseline="0" dirty="0" smtClean="0"/>
              <a:t>Quick response which is our quick turnaround program, requests that can be as little as a phone call to answer a fast question, or 80 hours of SME work to help answer a jurisdictions question. Here, presentations are king, as the deliverable is usually needed quickly and in an easy to digest manner. Quick response is where we most often assist with open dockets – we can be asked to speak as experts, or provide information to others during the hearing</a:t>
            </a:r>
          </a:p>
          <a:p>
            <a:pPr marL="640594" lvl="1" indent="-174708">
              <a:buFont typeface="Arial" panose="020B0604020202020204" pitchFamily="34" charset="0"/>
              <a:buChar char="•"/>
            </a:pPr>
            <a:r>
              <a:rPr lang="en-US" baseline="0" dirty="0" smtClean="0"/>
              <a:t>DIY learning: we also have a very successful website with lots of pre-packaged information so people have the opportunity to learn on their own time. We know that decisionmakers are busy, and often need quicker snippets of information, rather than reading a long paper. At the website we have a TA map, which shows all of the locations we’ve assisted since 2012, what types of questions have been asked, and how we provided a response. We also have a blog with up to date, useful information, webinars, and a podcast series. What’s more, we’ve starting creating policy basics pages, which provides information on solar policies that are commonly asked about. Topics here include Value of Solar, Feed in Tariffs, and Renewable Portfolio Standards, among others. Again, the goal being to have timely, credible and digestible information, which is really the key emphasis here</a:t>
            </a:r>
          </a:p>
          <a:p>
            <a:pPr marL="174708" indent="-174708">
              <a:buFont typeface="Arial" panose="020B0604020202020204" pitchFamily="34" charset="0"/>
              <a:buChar char="•"/>
            </a:pPr>
            <a:r>
              <a:rPr lang="en-US" baseline="0" dirty="0" smtClean="0"/>
              <a:t>On our website it is always possible to request assistance, if you’re a qualifying state or local decision-maker. We pride ourselves on a simple application that is submited to our email address: stat@nrel.gov. Don’t be fooled, there are real people behind that address – it is linked directly to the inboxes of myself and other key NREL staff, so you will receive a prompt response!</a:t>
            </a:r>
            <a:endParaRPr lang="en-US" dirty="0"/>
          </a:p>
        </p:txBody>
      </p:sp>
      <p:sp>
        <p:nvSpPr>
          <p:cNvPr id="4" name="Slide Number Placeholder 3"/>
          <p:cNvSpPr>
            <a:spLocks noGrp="1"/>
          </p:cNvSpPr>
          <p:nvPr>
            <p:ph type="sldNum" sz="quarter" idx="10"/>
          </p:nvPr>
        </p:nvSpPr>
        <p:spPr/>
        <p:txBody>
          <a:bodyPr/>
          <a:lstStyle/>
          <a:p>
            <a:fld id="{7CD645B7-0B3A-4239-8069-075A43B72B67}" type="slidenum">
              <a:rPr lang="en-US" smtClean="0"/>
              <a:pPr/>
              <a:t>17</a:t>
            </a:fld>
            <a:endParaRPr lang="en-US" dirty="0"/>
          </a:p>
        </p:txBody>
      </p:sp>
    </p:spTree>
    <p:extLst>
      <p:ext uri="{BB962C8B-B14F-4D97-AF65-F5344CB8AC3E}">
        <p14:creationId xmlns:p14="http://schemas.microsoft.com/office/powerpoint/2010/main" val="196909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ERIN</a:t>
            </a:r>
            <a:r>
              <a:rPr lang="en-US" dirty="0" smtClean="0"/>
              <a:t>: Talking Points: </a:t>
            </a:r>
          </a:p>
          <a:p>
            <a:pPr marL="174698" indent="-174698">
              <a:buFont typeface="Arial" pitchFamily="34" charset="0"/>
              <a:buChar char="•"/>
            </a:pPr>
            <a:r>
              <a:rPr lang="en-US" dirty="0" smtClean="0"/>
              <a:t>The</a:t>
            </a:r>
            <a:r>
              <a:rPr lang="en-US" baseline="0" dirty="0" smtClean="0"/>
              <a:t> QR program is our rapid response TA program. It allows for policymakers and staff ask a wide variety of questions from technology questions all the way to policy and program design and impact questions. </a:t>
            </a:r>
          </a:p>
          <a:p>
            <a:pPr marL="174698" indent="-174698">
              <a:buFont typeface="Arial" pitchFamily="34" charset="0"/>
              <a:buChar char="•"/>
            </a:pPr>
            <a:r>
              <a:rPr lang="en-US" baseline="0" dirty="0" smtClean="0"/>
              <a:t>This program is accessed by a short online application and provides for about 80 hours of assistance per request. Through a streamlined process, we can offer quick turnaround on approvals so that these requests are quickly in order to meet the requestors timeline</a:t>
            </a:r>
          </a:p>
          <a:p>
            <a:pPr marL="174698" indent="-174698">
              <a:buFont typeface="Arial" pitchFamily="34" charset="0"/>
              <a:buChar char="•"/>
            </a:pPr>
            <a:r>
              <a:rPr lang="en-US" baseline="0" dirty="0" smtClean="0"/>
              <a:t>On the right side of the slide, you will see some of the applicants and topics of TA that has been provided through this program in the past year. </a:t>
            </a:r>
          </a:p>
          <a:p>
            <a:pPr marL="174698" indent="-174698">
              <a:buFont typeface="Arial" pitchFamily="34" charset="0"/>
              <a:buChar char="•"/>
            </a:pPr>
            <a:r>
              <a:rPr lang="en-US" baseline="0" dirty="0" smtClean="0"/>
              <a:t>This Quick Response program has a rolling application throughout the year.</a:t>
            </a:r>
          </a:p>
          <a:p>
            <a:pPr marL="174698" indent="-174698">
              <a:buFont typeface="Arial" pitchFamily="34" charset="0"/>
              <a:buChar char="•"/>
            </a:pPr>
            <a:r>
              <a:rPr lang="en-US" baseline="0" dirty="0" smtClean="0"/>
              <a:t>TRANSITION: if the request is not super time sensitive and requires a larger effort, we direct it to the In-Depth TA program….</a:t>
            </a:r>
          </a:p>
        </p:txBody>
      </p:sp>
      <p:sp>
        <p:nvSpPr>
          <p:cNvPr id="4" name="Slide Number Placeholder 3"/>
          <p:cNvSpPr>
            <a:spLocks noGrp="1"/>
          </p:cNvSpPr>
          <p:nvPr>
            <p:ph type="sldNum" sz="quarter" idx="10"/>
          </p:nvPr>
        </p:nvSpPr>
        <p:spPr/>
        <p:txBody>
          <a:bodyPr/>
          <a:lstStyle/>
          <a:p>
            <a:pPr>
              <a:defRPr/>
            </a:pPr>
            <a:fld id="{732F264B-B288-D54C-B0D6-F75C345E3260}" type="slidenum">
              <a:rPr lang="en-US" smtClean="0"/>
              <a:pPr>
                <a:defRPr/>
              </a:pPr>
              <a:t>20</a:t>
            </a:fld>
            <a:endParaRPr lang="en-US" dirty="0"/>
          </a:p>
        </p:txBody>
      </p:sp>
    </p:spTree>
    <p:extLst>
      <p:ext uri="{BB962C8B-B14F-4D97-AF65-F5344CB8AC3E}">
        <p14:creationId xmlns:p14="http://schemas.microsoft.com/office/powerpoint/2010/main" val="3015641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mp; Content - Bar Layout">
    <p:spTree>
      <p:nvGrpSpPr>
        <p:cNvPr id="1" name=""/>
        <p:cNvGrpSpPr/>
        <p:nvPr/>
      </p:nvGrpSpPr>
      <p:grpSpPr>
        <a:xfrm>
          <a:off x="0" y="0"/>
          <a:ext cx="0" cy="0"/>
          <a:chOff x="0" y="0"/>
          <a:chExt cx="0" cy="0"/>
        </a:xfrm>
      </p:grpSpPr>
      <p:pic>
        <p:nvPicPr>
          <p:cNvPr id="7" name="Picture 6" descr="NREL PPTv3-b-0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8"/>
          <p:cNvSpPr>
            <a:spLocks noGrp="1"/>
          </p:cNvSpPr>
          <p:nvPr>
            <p:ph type="body" sz="quarter" idx="10" hasCustomPrompt="1"/>
          </p:nvPr>
        </p:nvSpPr>
        <p:spPr>
          <a:xfrm>
            <a:off x="3742750" y="827482"/>
            <a:ext cx="4656789" cy="1534718"/>
          </a:xfrm>
        </p:spPr>
        <p:txBody>
          <a:bodyPr lIns="0" tIns="0" rIns="0" bIns="0">
            <a:noAutofit/>
          </a:bodyPr>
          <a:lstStyle>
            <a:lvl1pPr marL="0" indent="0">
              <a:buNone/>
              <a:defRPr sz="3000">
                <a:solidFill>
                  <a:schemeClr val="bg1"/>
                </a:solidFill>
              </a:defRPr>
            </a:lvl1pPr>
          </a:lstStyle>
          <a:p>
            <a:pPr lvl="0"/>
            <a:r>
              <a:rPr lang="en-US" dirty="0" smtClean="0"/>
              <a:t>CLICK TO EDIT MASTER TITLE STYLE</a:t>
            </a:r>
          </a:p>
        </p:txBody>
      </p:sp>
      <p:sp>
        <p:nvSpPr>
          <p:cNvPr id="6" name="Text Placeholder 16"/>
          <p:cNvSpPr>
            <a:spLocks noGrp="1"/>
          </p:cNvSpPr>
          <p:nvPr>
            <p:ph type="body" sz="quarter" idx="12" hasCustomPrompt="1"/>
          </p:nvPr>
        </p:nvSpPr>
        <p:spPr>
          <a:xfrm>
            <a:off x="3742750" y="3810000"/>
            <a:ext cx="4648200" cy="2438400"/>
          </a:xfrm>
        </p:spPr>
        <p:txBody>
          <a:bodyPr lIns="0" tIns="0" rIns="0" bIns="0">
            <a:normAutofit/>
          </a:bodyPr>
          <a:lstStyle>
            <a:lvl1pPr>
              <a:spcAft>
                <a:spcPts val="1800"/>
              </a:spcAft>
              <a:buNone/>
              <a:defRPr sz="2400">
                <a:solidFill>
                  <a:srgbClr val="FFFFFF"/>
                </a:solidFill>
              </a:defRPr>
            </a:lvl1pPr>
          </a:lstStyle>
          <a:p>
            <a:pPr lvl="0"/>
            <a:r>
              <a:rPr lang="en-US" dirty="0" smtClean="0"/>
              <a:t>Click to edit Master subtitle style </a:t>
            </a:r>
          </a:p>
        </p:txBody>
      </p:sp>
      <p:pic>
        <p:nvPicPr>
          <p:cNvPr id="8" name="Picture 7" descr="NREL_ppt_banner.png"/>
          <p:cNvPicPr>
            <a:picLocks noChangeAspect="1"/>
          </p:cNvPicPr>
          <p:nvPr userDrawn="1"/>
        </p:nvPicPr>
        <p:blipFill>
          <a:blip r:embed="rId3" cstate="print"/>
          <a:stretch>
            <a:fillRect/>
          </a:stretch>
        </p:blipFill>
        <p:spPr>
          <a:xfrm>
            <a:off x="0" y="2588490"/>
            <a:ext cx="9144000" cy="764310"/>
          </a:xfrm>
          <a:prstGeom prst="rect">
            <a:avLst/>
          </a:prstGeom>
        </p:spPr>
      </p:pic>
      <p:sp>
        <p:nvSpPr>
          <p:cNvPr id="9" name="TextBox 8"/>
          <p:cNvSpPr txBox="1"/>
          <p:nvPr userDrawn="1"/>
        </p:nvSpPr>
        <p:spPr>
          <a:xfrm>
            <a:off x="86593" y="6505846"/>
            <a:ext cx="9429037" cy="400110"/>
          </a:xfrm>
          <a:prstGeom prst="rect">
            <a:avLst/>
          </a:prstGeom>
          <a:noFill/>
        </p:spPr>
        <p:txBody>
          <a:bodyPr wrap="square" rtlCol="0">
            <a:spAutoFit/>
          </a:bodyPr>
          <a:lstStyle/>
          <a:p>
            <a:r>
              <a:rPr lang="en-US" sz="1000" dirty="0" smtClean="0">
                <a:solidFill>
                  <a:srgbClr val="FFFFFF"/>
                </a:solidFill>
                <a:latin typeface="Arial"/>
              </a:rPr>
              <a:t>NREL is a national laboratory of the U.S. Department of Energy, Office of Energy Efficiency and Renewable Energy, operated</a:t>
            </a:r>
            <a:r>
              <a:rPr lang="en-US" sz="1000" baseline="0" dirty="0" smtClean="0">
                <a:solidFill>
                  <a:srgbClr val="FFFFFF"/>
                </a:solidFill>
                <a:latin typeface="Arial"/>
              </a:rPr>
              <a:t> by the Alliance for Sustainable Energy, LLC.</a:t>
            </a:r>
            <a:endParaRPr lang="en-US" sz="1000" dirty="0">
              <a:solidFill>
                <a:srgbClr val="FFFFFF"/>
              </a:solidFill>
              <a:latin typeface="Arial"/>
            </a:endParaRPr>
          </a:p>
        </p:txBody>
      </p:sp>
      <p:pic>
        <p:nvPicPr>
          <p:cNvPr id="10" name="Picture 9" descr="NREL Logo2010white.eps"/>
          <p:cNvPicPr>
            <a:picLocks noChangeAspect="1"/>
          </p:cNvPicPr>
          <p:nvPr userDrawn="1"/>
        </p:nvPicPr>
        <p:blipFill>
          <a:blip r:embed="rId4" cstate="print"/>
          <a:stretch>
            <a:fillRect/>
          </a:stretch>
        </p:blipFill>
        <p:spPr>
          <a:xfrm>
            <a:off x="228600" y="304800"/>
            <a:ext cx="1600200" cy="421106"/>
          </a:xfrm>
          <a:prstGeom prst="rect">
            <a:avLst/>
          </a:prstGeom>
        </p:spPr>
      </p:pic>
    </p:spTree>
    <p:extLst>
      <p:ext uri="{BB962C8B-B14F-4D97-AF65-F5344CB8AC3E}">
        <p14:creationId xmlns:p14="http://schemas.microsoft.com/office/powerpoint/2010/main" val="2574049232"/>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ayout">
    <p:spTree>
      <p:nvGrpSpPr>
        <p:cNvPr id="1" name=""/>
        <p:cNvGrpSpPr/>
        <p:nvPr/>
      </p:nvGrpSpPr>
      <p:grpSpPr>
        <a:xfrm>
          <a:off x="0" y="0"/>
          <a:ext cx="0" cy="0"/>
          <a:chOff x="0" y="0"/>
          <a:chExt cx="0" cy="0"/>
        </a:xfrm>
      </p:grpSpPr>
      <p:pic>
        <p:nvPicPr>
          <p:cNvPr id="7" name="Picture 6" descr="NREL_ppt_banner.png"/>
          <p:cNvPicPr>
            <a:picLocks noChangeAspect="1"/>
          </p:cNvPicPr>
          <p:nvPr userDrawn="1"/>
        </p:nvPicPr>
        <p:blipFill>
          <a:blip r:embed="rId2" cstate="print"/>
          <a:stretch>
            <a:fillRect/>
          </a:stretch>
        </p:blipFill>
        <p:spPr>
          <a:xfrm>
            <a:off x="0" y="2588490"/>
            <a:ext cx="9144000" cy="764310"/>
          </a:xfrm>
          <a:prstGeom prst="rect">
            <a:avLst/>
          </a:prstGeom>
        </p:spPr>
      </p:pic>
      <p:cxnSp>
        <p:nvCxnSpPr>
          <p:cNvPr id="10" name="Straight Connector 9"/>
          <p:cNvCxnSpPr/>
          <p:nvPr userDrawn="1"/>
        </p:nvCxnSpPr>
        <p:spPr>
          <a:xfrm rot="5400000">
            <a:off x="-2111247" y="2111247"/>
            <a:ext cx="6858002" cy="26355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flipH="1" flipV="1">
            <a:off x="-550737" y="547235"/>
            <a:ext cx="4956502" cy="3855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Picture 22" descr="NREL Logo2010white.eps"/>
          <p:cNvPicPr>
            <a:picLocks noChangeAspect="1"/>
          </p:cNvPicPr>
          <p:nvPr userDrawn="1"/>
        </p:nvPicPr>
        <p:blipFill>
          <a:blip r:embed="rId3" cstate="print"/>
          <a:stretch>
            <a:fillRect/>
          </a:stretch>
        </p:blipFill>
        <p:spPr>
          <a:xfrm>
            <a:off x="228600" y="304800"/>
            <a:ext cx="1600200" cy="421106"/>
          </a:xfrm>
          <a:prstGeom prst="rect">
            <a:avLst/>
          </a:prstGeom>
        </p:spPr>
      </p:pic>
      <p:sp>
        <p:nvSpPr>
          <p:cNvPr id="24" name="TextBox 23"/>
          <p:cNvSpPr txBox="1"/>
          <p:nvPr userDrawn="1"/>
        </p:nvSpPr>
        <p:spPr>
          <a:xfrm>
            <a:off x="86593" y="6505846"/>
            <a:ext cx="9429037" cy="400110"/>
          </a:xfrm>
          <a:prstGeom prst="rect">
            <a:avLst/>
          </a:prstGeom>
          <a:noFill/>
        </p:spPr>
        <p:txBody>
          <a:bodyPr wrap="square" rtlCol="0">
            <a:spAutoFit/>
          </a:bodyPr>
          <a:lstStyle/>
          <a:p>
            <a:r>
              <a:rPr lang="en-US" sz="1000" dirty="0" smtClean="0">
                <a:latin typeface="Arial"/>
              </a:rPr>
              <a:t>NREL is a national laboratory of the U.S. Department of Energy, Office of Energy Efficiency and Renewable Energy, operated</a:t>
            </a:r>
            <a:r>
              <a:rPr lang="en-US" sz="1000" baseline="0" dirty="0" smtClean="0">
                <a:latin typeface="Arial"/>
              </a:rPr>
              <a:t> by the Alliance for Sustainable Energy, LLC.</a:t>
            </a:r>
            <a:endParaRPr lang="en-US" sz="1000" dirty="0">
              <a:latin typeface="Arial"/>
            </a:endParaRPr>
          </a:p>
        </p:txBody>
      </p:sp>
      <p:sp>
        <p:nvSpPr>
          <p:cNvPr id="9" name="Text Placeholder 8"/>
          <p:cNvSpPr>
            <a:spLocks noGrp="1"/>
          </p:cNvSpPr>
          <p:nvPr>
            <p:ph type="body" sz="quarter" idx="10" hasCustomPrompt="1"/>
          </p:nvPr>
        </p:nvSpPr>
        <p:spPr>
          <a:xfrm>
            <a:off x="3742750" y="827482"/>
            <a:ext cx="4656789" cy="1534718"/>
          </a:xfrm>
        </p:spPr>
        <p:txBody>
          <a:bodyPr lIns="0" tIns="0" rIns="0" bIns="0">
            <a:noAutofit/>
          </a:bodyPr>
          <a:lstStyle>
            <a:lvl1pPr marL="0" indent="0">
              <a:buNone/>
              <a:defRPr sz="3000">
                <a:solidFill>
                  <a:schemeClr val="tx1"/>
                </a:solidFill>
              </a:defRPr>
            </a:lvl1pPr>
          </a:lstStyle>
          <a:p>
            <a:pPr lvl="0"/>
            <a:r>
              <a:rPr lang="en-US" dirty="0" smtClean="0"/>
              <a:t>CLICK TO EDIT MASTER TITLE STYLE</a:t>
            </a:r>
          </a:p>
        </p:txBody>
      </p:sp>
      <p:sp>
        <p:nvSpPr>
          <p:cNvPr id="14" name="Text Placeholder 16"/>
          <p:cNvSpPr>
            <a:spLocks noGrp="1"/>
          </p:cNvSpPr>
          <p:nvPr>
            <p:ph type="body" sz="quarter" idx="12" hasCustomPrompt="1"/>
          </p:nvPr>
        </p:nvSpPr>
        <p:spPr>
          <a:xfrm>
            <a:off x="3742750" y="3810000"/>
            <a:ext cx="4648200" cy="2438400"/>
          </a:xfrm>
        </p:spPr>
        <p:txBody>
          <a:bodyPr lIns="0" tIns="0" rIns="0" bIns="0">
            <a:normAutofit/>
          </a:bodyPr>
          <a:lstStyle>
            <a:lvl1pPr>
              <a:spcAft>
                <a:spcPts val="1800"/>
              </a:spcAft>
              <a:buNone/>
              <a:defRPr sz="2400">
                <a:solidFill>
                  <a:srgbClr val="FFFFFF"/>
                </a:solidFill>
              </a:defRPr>
            </a:lvl1pPr>
          </a:lstStyle>
          <a:p>
            <a:pPr lvl="0"/>
            <a:r>
              <a:rPr lang="en-US" dirty="0" smtClean="0"/>
              <a:t>Click to edit Master subtitle style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mp; Content - Bar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732403"/>
          </a:xfrm>
          <a:prstGeom prst="rect">
            <a:avLst/>
          </a:prstGeom>
        </p:spPr>
      </p:pic>
      <p:sp>
        <p:nvSpPr>
          <p:cNvPr id="3" name="Content Placeholder 2"/>
          <p:cNvSpPr>
            <a:spLocks noGrp="1"/>
          </p:cNvSpPr>
          <p:nvPr>
            <p:ph idx="1" hasCustomPrompt="1"/>
          </p:nvPr>
        </p:nvSpPr>
        <p:spPr/>
        <p:txBody>
          <a:bodyPr/>
          <a:lstStyle>
            <a:lvl1pPr>
              <a:defRPr sz="2800"/>
            </a:lvl1pPr>
            <a:lvl2pPr>
              <a:buSzPct val="80000"/>
              <a:buFont typeface="Courier New" pitchFamily="49" charset="0"/>
              <a:buChar char="o"/>
              <a:defRPr sz="2600"/>
            </a:lvl2pPr>
            <a:lvl3pPr>
              <a:buFont typeface="Calibri" pitchFamily="34" charset="0"/>
              <a:buChar char="–"/>
              <a:defRPr/>
            </a:lvl3pPr>
            <a:lvl4pPr>
              <a:buFont typeface="Wingdings" pitchFamily="2" charset="2"/>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457200" y="95569"/>
            <a:ext cx="8229600" cy="566928"/>
          </a:xfrm>
        </p:spPr>
        <p:txBody>
          <a:bodyPr>
            <a:normAutofit/>
          </a:bodyPr>
          <a:lstStyle>
            <a:lvl1pPr algn="l">
              <a:defRPr sz="2800">
                <a:solidFill>
                  <a:schemeClr val="bg1"/>
                </a:solidFill>
              </a:defRPr>
            </a:lvl1pPr>
          </a:lstStyle>
          <a:p>
            <a:r>
              <a:rPr lang="en-US" dirty="0" smtClean="0"/>
              <a:t>CLICK TO EDIT MASTER TITLE STYLE</a:t>
            </a:r>
            <a:endParaRPr lang="en-US" dirty="0"/>
          </a:p>
        </p:txBody>
      </p:sp>
      <p:sp>
        <p:nvSpPr>
          <p:cNvPr id="7" name="Rectangle 6"/>
          <p:cNvSpPr/>
          <p:nvPr userDrawn="1"/>
        </p:nvSpPr>
        <p:spPr>
          <a:xfrm>
            <a:off x="0" y="6660444"/>
            <a:ext cx="9144000" cy="2116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8" name="TextBox 7"/>
          <p:cNvSpPr txBox="1"/>
          <p:nvPr userDrawn="1"/>
        </p:nvSpPr>
        <p:spPr>
          <a:xfrm>
            <a:off x="348075" y="6655741"/>
            <a:ext cx="2685351" cy="223138"/>
          </a:xfrm>
          <a:prstGeom prst="rect">
            <a:avLst/>
          </a:prstGeom>
          <a:noFill/>
        </p:spPr>
        <p:txBody>
          <a:bodyPr wrap="none" rtlCol="0">
            <a:spAutoFit/>
          </a:bodyPr>
          <a:lstStyle/>
          <a:p>
            <a:r>
              <a:rPr lang="en-US" sz="850" dirty="0" smtClean="0">
                <a:solidFill>
                  <a:schemeClr val="bg1"/>
                </a:solidFill>
                <a:latin typeface="Arial"/>
              </a:rPr>
              <a:t>NATIONAL RENEWABLE ENERGY LABORATORY</a:t>
            </a:r>
            <a:endParaRPr lang="en-US" sz="850" dirty="0">
              <a:solidFill>
                <a:schemeClr val="bg1"/>
              </a:solidFill>
              <a:latin typeface="Arial"/>
            </a:endParaRPr>
          </a:p>
        </p:txBody>
      </p:sp>
      <p:sp>
        <p:nvSpPr>
          <p:cNvPr id="9" name="TextBox 8"/>
          <p:cNvSpPr txBox="1"/>
          <p:nvPr userDrawn="1"/>
        </p:nvSpPr>
        <p:spPr>
          <a:xfrm>
            <a:off x="8452346" y="6655741"/>
            <a:ext cx="325730" cy="223138"/>
          </a:xfrm>
          <a:prstGeom prst="rect">
            <a:avLst/>
          </a:prstGeom>
          <a:noFill/>
        </p:spPr>
        <p:txBody>
          <a:bodyPr wrap="none" rtlCol="0">
            <a:spAutoFit/>
          </a:bodyPr>
          <a:lstStyle/>
          <a:p>
            <a:pPr algn="r"/>
            <a:fld id="{1EACFCF3-982C-4B40-877B-11AE90AD0EA1}" type="slidenum">
              <a:rPr lang="en-US" sz="850" smtClean="0">
                <a:solidFill>
                  <a:schemeClr val="bg1"/>
                </a:solidFill>
                <a:latin typeface="Arial"/>
              </a:rPr>
              <a:t>‹#›</a:t>
            </a:fld>
            <a:endParaRPr lang="en-US" sz="850" dirty="0">
              <a:solidFill>
                <a:schemeClr val="bg1"/>
              </a:solidFill>
              <a:latin typeface="Arial"/>
            </a:endParaRPr>
          </a:p>
        </p:txBody>
      </p:sp>
    </p:spTree>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 Bar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905000"/>
            <a:ext cx="4038600" cy="4267200"/>
          </a:xfrm>
        </p:spPr>
        <p:txBody>
          <a:bodyPr/>
          <a:lstStyle>
            <a:lvl1pPr>
              <a:defRPr sz="2000" b="0" baseline="0">
                <a:solidFill>
                  <a:schemeClr val="accent6"/>
                </a:solidFill>
              </a:defRPr>
            </a:lvl1pPr>
            <a:lvl2pPr>
              <a:buSzPct val="80000"/>
              <a:buFont typeface="Courier New" pitchFamily="49" charset="0"/>
              <a:buChar char="o"/>
              <a:defRPr lang="en-US" sz="2000" kern="1200" dirty="0" smtClean="0">
                <a:solidFill>
                  <a:schemeClr val="accent6"/>
                </a:solidFill>
                <a:latin typeface="Arial"/>
                <a:ea typeface="+mn-ea"/>
                <a:cs typeface="+mn-cs"/>
              </a:defRPr>
            </a:lvl2pPr>
            <a:lvl3pPr>
              <a:buFont typeface="Calibri" pitchFamily="34" charset="0"/>
              <a:buChar char="–"/>
              <a:defRPr sz="1800">
                <a:solidFill>
                  <a:schemeClr val="accent6"/>
                </a:solidFill>
              </a:defRPr>
            </a:lvl3pPr>
            <a:lvl4pPr>
              <a:buFont typeface="Wingdings" pitchFamily="2" charset="2"/>
              <a:buChar char="§"/>
              <a:defRPr sz="1600">
                <a:solidFill>
                  <a:schemeClr val="accent6"/>
                </a:solidFill>
              </a:defRPr>
            </a:lvl4pPr>
            <a:lvl5pPr>
              <a:defRPr sz="1400">
                <a:solidFill>
                  <a:schemeClr val="accent6"/>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000" b="0"/>
            </a:lvl1pPr>
            <a:lvl2pPr>
              <a:buSzPct val="80000"/>
              <a:buFont typeface="Courier New" pitchFamily="49" charset="0"/>
              <a:buChar char="o"/>
              <a:defRPr sz="2000"/>
            </a:lvl2pPr>
            <a:lvl3pPr>
              <a:buFont typeface="Calibri" pitchFamily="34" charset="0"/>
              <a:buChar char="–"/>
              <a:defRPr sz="1800"/>
            </a:lvl3pPr>
            <a:lvl4pPr>
              <a:buFont typeface="Wingdings" pitchFamily="2" charset="2"/>
              <a:buChar cha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000" b="0"/>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000" b="0"/>
            </a:lvl1pPr>
          </a:lstStyle>
          <a:p>
            <a:pPr lvl="0"/>
            <a:r>
              <a:rPr lang="en-US" smtClean="0"/>
              <a:t>Click to edit Master text styles</a:t>
            </a:r>
          </a:p>
        </p:txBody>
      </p:sp>
      <p:sp>
        <p:nvSpPr>
          <p:cNvPr id="10" name="Rectangle 9"/>
          <p:cNvSpPr/>
          <p:nvPr userDrawn="1"/>
        </p:nvSpPr>
        <p:spPr>
          <a:xfrm>
            <a:off x="0" y="6660444"/>
            <a:ext cx="9144000" cy="2116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1" name="TextBox 10"/>
          <p:cNvSpPr txBox="1"/>
          <p:nvPr userDrawn="1"/>
        </p:nvSpPr>
        <p:spPr>
          <a:xfrm>
            <a:off x="348075" y="6655741"/>
            <a:ext cx="2685351" cy="223138"/>
          </a:xfrm>
          <a:prstGeom prst="rect">
            <a:avLst/>
          </a:prstGeom>
          <a:noFill/>
        </p:spPr>
        <p:txBody>
          <a:bodyPr wrap="none" rtlCol="0">
            <a:spAutoFit/>
          </a:bodyPr>
          <a:lstStyle/>
          <a:p>
            <a:r>
              <a:rPr lang="en-US" sz="850" dirty="0" smtClean="0">
                <a:solidFill>
                  <a:schemeClr val="bg1"/>
                </a:solidFill>
                <a:latin typeface="Arial"/>
              </a:rPr>
              <a:t>NATIONAL RENEWABLE ENERGY LABORATORY</a:t>
            </a:r>
            <a:endParaRPr lang="en-US" sz="850" dirty="0">
              <a:solidFill>
                <a:schemeClr val="bg1"/>
              </a:solidFill>
              <a:latin typeface="Arial"/>
            </a:endParaRPr>
          </a:p>
        </p:txBody>
      </p:sp>
      <p:sp>
        <p:nvSpPr>
          <p:cNvPr id="12" name="TextBox 11"/>
          <p:cNvSpPr txBox="1"/>
          <p:nvPr userDrawn="1"/>
        </p:nvSpPr>
        <p:spPr>
          <a:xfrm>
            <a:off x="8452346" y="6655741"/>
            <a:ext cx="325730" cy="223138"/>
          </a:xfrm>
          <a:prstGeom prst="rect">
            <a:avLst/>
          </a:prstGeom>
          <a:noFill/>
        </p:spPr>
        <p:txBody>
          <a:bodyPr wrap="none" rtlCol="0">
            <a:spAutoFit/>
          </a:bodyPr>
          <a:lstStyle/>
          <a:p>
            <a:pPr algn="r"/>
            <a:fld id="{1EACFCF3-982C-4B40-877B-11AE90AD0EA1}" type="slidenum">
              <a:rPr lang="en-US" sz="850" smtClean="0">
                <a:solidFill>
                  <a:schemeClr val="bg1"/>
                </a:solidFill>
                <a:latin typeface="Arial"/>
              </a:rPr>
              <a:t>‹#›</a:t>
            </a:fld>
            <a:endParaRPr lang="en-US" sz="850" dirty="0">
              <a:solidFill>
                <a:schemeClr val="bg1"/>
              </a:solidFill>
              <a:latin typeface="Aria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mp; Content - Bar Layou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vl1pPr>
            <a:lvl2pPr>
              <a:buSzPct val="80000"/>
              <a:buFont typeface="Courier New" pitchFamily="49" charset="0"/>
              <a:buChar char="o"/>
              <a:defRPr sz="2600"/>
            </a:lvl2pPr>
            <a:lvl3pPr>
              <a:buFont typeface="Calibri" pitchFamily="34" charset="0"/>
              <a:buChar char="–"/>
              <a:defRPr/>
            </a:lvl3pPr>
            <a:lvl4pPr>
              <a:buFont typeface="Wingdings" pitchFamily="2" charset="2"/>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118872"/>
            <a:ext cx="8229600" cy="566928"/>
          </a:xfrm>
        </p:spPr>
        <p:txBody>
          <a:bodyPr>
            <a:normAutofit/>
          </a:bodyPr>
          <a:lstStyle>
            <a:lvl1pPr algn="l">
              <a:defRPr sz="3000">
                <a:solidFill>
                  <a:schemeClr val="tx1"/>
                </a:solidFill>
              </a:defRPr>
            </a:lvl1pPr>
          </a:lstStyle>
          <a:p>
            <a:r>
              <a:rPr lang="en-US" smtClean="0"/>
              <a:t>Click to edit Master title style</a:t>
            </a:r>
            <a:endParaRPr lang="en-US" dirty="0"/>
          </a:p>
        </p:txBody>
      </p:sp>
      <p:sp>
        <p:nvSpPr>
          <p:cNvPr id="6" name="Rectangle 5"/>
          <p:cNvSpPr/>
          <p:nvPr userDrawn="1"/>
        </p:nvSpPr>
        <p:spPr>
          <a:xfrm>
            <a:off x="0" y="6660444"/>
            <a:ext cx="9144000" cy="2116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7" name="TextBox 6"/>
          <p:cNvSpPr txBox="1"/>
          <p:nvPr userDrawn="1"/>
        </p:nvSpPr>
        <p:spPr>
          <a:xfrm>
            <a:off x="348075" y="6655741"/>
            <a:ext cx="2685351" cy="223138"/>
          </a:xfrm>
          <a:prstGeom prst="rect">
            <a:avLst/>
          </a:prstGeom>
          <a:noFill/>
        </p:spPr>
        <p:txBody>
          <a:bodyPr wrap="none" rtlCol="0">
            <a:spAutoFit/>
          </a:bodyPr>
          <a:lstStyle/>
          <a:p>
            <a:r>
              <a:rPr lang="en-US" sz="850" dirty="0" smtClean="0">
                <a:solidFill>
                  <a:schemeClr val="bg1"/>
                </a:solidFill>
                <a:latin typeface="Arial"/>
              </a:rPr>
              <a:t>NATIONAL RENEWABLE ENERGY LABORATORY</a:t>
            </a:r>
            <a:endParaRPr lang="en-US" sz="850" dirty="0">
              <a:solidFill>
                <a:schemeClr val="bg1"/>
              </a:solidFill>
              <a:latin typeface="Arial"/>
            </a:endParaRPr>
          </a:p>
        </p:txBody>
      </p:sp>
      <p:sp>
        <p:nvSpPr>
          <p:cNvPr id="8" name="TextBox 7"/>
          <p:cNvSpPr txBox="1"/>
          <p:nvPr userDrawn="1"/>
        </p:nvSpPr>
        <p:spPr>
          <a:xfrm>
            <a:off x="8452346" y="6655741"/>
            <a:ext cx="325730" cy="223138"/>
          </a:xfrm>
          <a:prstGeom prst="rect">
            <a:avLst/>
          </a:prstGeom>
          <a:noFill/>
        </p:spPr>
        <p:txBody>
          <a:bodyPr wrap="none" rtlCol="0">
            <a:spAutoFit/>
          </a:bodyPr>
          <a:lstStyle/>
          <a:p>
            <a:pPr algn="r"/>
            <a:fld id="{1EACFCF3-982C-4B40-877B-11AE90AD0EA1}" type="slidenum">
              <a:rPr lang="en-US" sz="850" smtClean="0">
                <a:solidFill>
                  <a:schemeClr val="bg1"/>
                </a:solidFill>
                <a:latin typeface="Arial"/>
              </a:rPr>
              <a:t>‹#›</a:t>
            </a:fld>
            <a:endParaRPr lang="en-US" sz="850" dirty="0">
              <a:solidFill>
                <a:schemeClr val="bg1"/>
              </a:solidFill>
              <a:latin typeface="Arial"/>
            </a:endParaRPr>
          </a:p>
        </p:txBody>
      </p:sp>
    </p:spTree>
    <p:extLst>
      <p:ext uri="{BB962C8B-B14F-4D97-AF65-F5344CB8AC3E}">
        <p14:creationId xmlns:p14="http://schemas.microsoft.com/office/powerpoint/2010/main" val="555848910"/>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28800"/>
            <a:ext cx="8229600" cy="563562"/>
          </a:xfrm>
        </p:spPr>
        <p:txBody>
          <a:bodyPr/>
          <a:lstStyle>
            <a:lvl1pPr algn="ctr">
              <a:defRPr/>
            </a:lvl1pPr>
          </a:lstStyle>
          <a:p>
            <a:r>
              <a:rPr lang="en-US" dirty="0" smtClean="0"/>
              <a:t>CLICK TO EDIT MASTER TITLE STYLE</a:t>
            </a:r>
            <a:endParaRPr lang="en-US" dirty="0"/>
          </a:p>
        </p:txBody>
      </p:sp>
      <p:sp>
        <p:nvSpPr>
          <p:cNvPr id="3" name="Rectangle 2"/>
          <p:cNvSpPr/>
          <p:nvPr userDrawn="1"/>
        </p:nvSpPr>
        <p:spPr>
          <a:xfrm>
            <a:off x="0" y="685800"/>
            <a:ext cx="9144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5" name="Text Placeholder 4"/>
          <p:cNvSpPr>
            <a:spLocks noGrp="1"/>
          </p:cNvSpPr>
          <p:nvPr>
            <p:ph type="body" sz="quarter" idx="10"/>
          </p:nvPr>
        </p:nvSpPr>
        <p:spPr>
          <a:xfrm>
            <a:off x="457200" y="2590800"/>
            <a:ext cx="8229600" cy="609600"/>
          </a:xfrm>
        </p:spPr>
        <p:txBody>
          <a:bodyPr>
            <a:normAutofit/>
          </a:bodyPr>
          <a:lstStyle>
            <a:lvl1pPr algn="ctr">
              <a:buNone/>
              <a:defRPr sz="2400"/>
            </a:lvl1pPr>
          </a:lstStyle>
          <a:p>
            <a:pPr lvl="0"/>
            <a:r>
              <a:rPr lang="en-US" smtClean="0"/>
              <a:t>Click to edit Master text styles</a:t>
            </a:r>
          </a:p>
        </p:txBody>
      </p:sp>
      <p:sp>
        <p:nvSpPr>
          <p:cNvPr id="7" name="Rectangle 6"/>
          <p:cNvSpPr/>
          <p:nvPr userDrawn="1"/>
        </p:nvSpPr>
        <p:spPr>
          <a:xfrm>
            <a:off x="0" y="6660444"/>
            <a:ext cx="9144000" cy="2116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8" name="TextBox 7"/>
          <p:cNvSpPr txBox="1"/>
          <p:nvPr userDrawn="1"/>
        </p:nvSpPr>
        <p:spPr>
          <a:xfrm>
            <a:off x="348075" y="6655741"/>
            <a:ext cx="2685351" cy="223138"/>
          </a:xfrm>
          <a:prstGeom prst="rect">
            <a:avLst/>
          </a:prstGeom>
          <a:noFill/>
        </p:spPr>
        <p:txBody>
          <a:bodyPr wrap="none" rtlCol="0">
            <a:spAutoFit/>
          </a:bodyPr>
          <a:lstStyle/>
          <a:p>
            <a:r>
              <a:rPr lang="en-US" sz="850" dirty="0" smtClean="0">
                <a:solidFill>
                  <a:schemeClr val="bg1"/>
                </a:solidFill>
                <a:latin typeface="Arial"/>
              </a:rPr>
              <a:t>NATIONAL RENEWABLE ENERGY LABORATORY</a:t>
            </a:r>
            <a:endParaRPr lang="en-US" sz="850" dirty="0">
              <a:solidFill>
                <a:schemeClr val="bg1"/>
              </a:solidFill>
              <a:latin typeface="Arial"/>
            </a:endParaRPr>
          </a:p>
        </p:txBody>
      </p:sp>
      <p:sp>
        <p:nvSpPr>
          <p:cNvPr id="9" name="TextBox 8"/>
          <p:cNvSpPr txBox="1"/>
          <p:nvPr userDrawn="1"/>
        </p:nvSpPr>
        <p:spPr>
          <a:xfrm>
            <a:off x="8452346" y="6655741"/>
            <a:ext cx="325730" cy="223138"/>
          </a:xfrm>
          <a:prstGeom prst="rect">
            <a:avLst/>
          </a:prstGeom>
          <a:noFill/>
        </p:spPr>
        <p:txBody>
          <a:bodyPr wrap="none" rtlCol="0">
            <a:spAutoFit/>
          </a:bodyPr>
          <a:lstStyle/>
          <a:p>
            <a:pPr algn="r"/>
            <a:fld id="{1EACFCF3-982C-4B40-877B-11AE90AD0EA1}" type="slidenum">
              <a:rPr lang="en-US" sz="850" smtClean="0">
                <a:solidFill>
                  <a:schemeClr val="bg1"/>
                </a:solidFill>
                <a:latin typeface="Arial"/>
              </a:rPr>
              <a:t>‹#›</a:t>
            </a:fld>
            <a:endParaRPr lang="en-US" sz="850" dirty="0">
              <a:solidFill>
                <a:schemeClr val="bg1"/>
              </a:solidFill>
              <a:latin typeface="Aria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mp; Content - Bar Layou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74049232"/>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56944"/>
            <a:ext cx="8229600" cy="563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71" r:id="rId1"/>
    <p:sldLayoutId id="2147483649" r:id="rId2"/>
    <p:sldLayoutId id="2147483650" r:id="rId3"/>
    <p:sldLayoutId id="2147483652" r:id="rId4"/>
    <p:sldLayoutId id="2147483670" r:id="rId5"/>
    <p:sldLayoutId id="2147483667" r:id="rId6"/>
    <p:sldLayoutId id="2147483673" r:id="rId7"/>
  </p:sldLayoutIdLst>
  <p:timing>
    <p:tnLst>
      <p:par>
        <p:cTn id="1" dur="indefinite" restart="never" nodeType="tmRoot"/>
      </p:par>
    </p:tnLst>
  </p:timing>
  <p:hf hdr="0" ftr="0" dt="0"/>
  <p:txStyles>
    <p:titleStyle>
      <a:lvl1pPr algn="l" defTabSz="914400" rtl="0" eaLnBrk="1" latinLnBrk="0" hangingPunct="1">
        <a:spcBef>
          <a:spcPct val="0"/>
        </a:spcBef>
        <a:buNone/>
        <a:defRPr sz="3000" b="0" kern="1200">
          <a:solidFill>
            <a:schemeClr val="tx1"/>
          </a:solidFill>
          <a:latin typeface="Arial"/>
          <a:ea typeface="+mj-ea"/>
          <a:cs typeface="+mj-cs"/>
        </a:defRPr>
      </a:lvl1pPr>
    </p:titleStyle>
    <p:bodyStyle>
      <a:lvl1pPr marL="342900" indent="-342900" algn="l" defTabSz="914400" rtl="0" eaLnBrk="1" latinLnBrk="0" hangingPunct="1">
        <a:spcBef>
          <a:spcPct val="20000"/>
        </a:spcBef>
        <a:buFont typeface="Arial" pitchFamily="34" charset="0"/>
        <a:buChar char="•"/>
        <a:defRPr sz="2800" b="0" kern="1200">
          <a:solidFill>
            <a:schemeClr val="accent6"/>
          </a:solidFill>
          <a:latin typeface="Arial"/>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accent6"/>
          </a:solidFill>
          <a:latin typeface="Arial"/>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6"/>
          </a:solidFill>
          <a:latin typeface="Arial"/>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6"/>
          </a:solidFill>
          <a:latin typeface="Arial"/>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6"/>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7.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19.png"/><Relationship Id="rId4" Type="http://schemas.openxmlformats.org/officeDocument/2006/relationships/image" Target="../media/image16.png"/><Relationship Id="rId9" Type="http://schemas.microsoft.com/office/2007/relationships/hdphoto" Target="../media/hdphoto4.wdp"/><Relationship Id="rId1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mailto:Elizabeth.Doris@nrel.gov"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nrel.gov/docs/fy15osti/64128.pdf" TargetMode="External"/><Relationship Id="rId1" Type="http://schemas.openxmlformats.org/officeDocument/2006/relationships/slideLayout" Target="../slideLayouts/slideLayout6.xml"/><Relationship Id="rId5" Type="http://schemas.openxmlformats.org/officeDocument/2006/relationships/hyperlink" Target="https://eere-exchange.energy.gov/Default.aspx#FoaId624fc0da-a7e6-4bf6-b7ce-2228542b0013" TargetMode="External"/><Relationship Id="rId4" Type="http://schemas.openxmlformats.org/officeDocument/2006/relationships/hyperlink" Target="apps1.eere.energy.gov/sl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7.wdp"/></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apps1.eere.energy.gov/sled" TargetMode="Externa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apps1.eere.energy.gov/sled" TargetMode="External"/><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apps1.eere.energy.gov/sled"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16142" y="4101787"/>
            <a:ext cx="6274853" cy="21553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latin typeface="Arial"/>
                <a:cs typeface="Arial"/>
              </a:rPr>
              <a:t>Data, Tools, and Technical Assistance for Cities on the Road to </a:t>
            </a:r>
          </a:p>
          <a:p>
            <a:r>
              <a:rPr lang="en-US" sz="2800" dirty="0" smtClean="0">
                <a:latin typeface="Arial"/>
                <a:cs typeface="Arial"/>
              </a:rPr>
              <a:t>100% Renewables</a:t>
            </a:r>
          </a:p>
          <a:p>
            <a:endParaRPr lang="en-US" sz="2800" dirty="0" smtClean="0">
              <a:latin typeface="Arial"/>
              <a:cs typeface="Arial"/>
            </a:endParaRPr>
          </a:p>
          <a:p>
            <a:pPr marL="628650" algn="l"/>
            <a:r>
              <a:rPr lang="en-US" sz="2000" dirty="0" smtClean="0">
                <a:solidFill>
                  <a:srgbClr val="6A737B"/>
                </a:solidFill>
                <a:latin typeface="Arial"/>
                <a:cs typeface="Arial"/>
              </a:rPr>
              <a:t>Elizabeth Doris, Principal Laboratory Program Manager: State Local and Tribal</a:t>
            </a:r>
          </a:p>
          <a:p>
            <a:pPr marL="628650" algn="l"/>
            <a:r>
              <a:rPr lang="en-US" sz="2000" dirty="0" smtClean="0">
                <a:solidFill>
                  <a:srgbClr val="6A737B"/>
                </a:solidFill>
                <a:latin typeface="Arial"/>
                <a:cs typeface="Arial"/>
              </a:rPr>
              <a:t>San Francisco, 7/11/16</a:t>
            </a:r>
            <a:endParaRPr lang="en-US" sz="2000" dirty="0">
              <a:solidFill>
                <a:srgbClr val="6A737B"/>
              </a:solidFill>
              <a:latin typeface="Arial"/>
              <a:cs typeface="Arial"/>
            </a:endParaRPr>
          </a:p>
        </p:txBody>
      </p:sp>
    </p:spTree>
    <p:extLst>
      <p:ext uri="{BB962C8B-B14F-4D97-AF65-F5344CB8AC3E}">
        <p14:creationId xmlns:p14="http://schemas.microsoft.com/office/powerpoint/2010/main" val="819054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Research and Resources</a:t>
            </a:r>
            <a:endParaRPr lang="en-US" dirty="0"/>
          </a:p>
        </p:txBody>
      </p:sp>
      <p:grpSp>
        <p:nvGrpSpPr>
          <p:cNvPr id="12" name="Group 11"/>
          <p:cNvGrpSpPr/>
          <p:nvPr/>
        </p:nvGrpSpPr>
        <p:grpSpPr>
          <a:xfrm>
            <a:off x="362194" y="951009"/>
            <a:ext cx="4266397" cy="3057687"/>
            <a:chOff x="3388432" y="1371600"/>
            <a:chExt cx="4266397" cy="3057687"/>
          </a:xfrm>
        </p:grpSpPr>
        <p:grpSp>
          <p:nvGrpSpPr>
            <p:cNvPr id="11" name="Group 10"/>
            <p:cNvGrpSpPr/>
            <p:nvPr/>
          </p:nvGrpSpPr>
          <p:grpSpPr>
            <a:xfrm>
              <a:off x="3388432" y="1371600"/>
              <a:ext cx="4266397" cy="2950029"/>
              <a:chOff x="1325880" y="1371600"/>
              <a:chExt cx="6492240" cy="4523356"/>
            </a:xfrm>
          </p:grpSpPr>
          <p:pic>
            <p:nvPicPr>
              <p:cNvPr id="4" name="Picture 3"/>
              <p:cNvPicPr>
                <a:picLocks noChangeAspect="1" noChangeArrowheads="1"/>
              </p:cNvPicPr>
              <p:nvPr/>
            </p:nvPicPr>
            <p:blipFill>
              <a:blip r:embed="rId2" cstate="emai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rot="1627385">
                <a:off x="4961535" y="1867927"/>
                <a:ext cx="2856585" cy="37079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rot="20211282">
                <a:off x="1325880" y="1763652"/>
                <a:ext cx="2712510" cy="35046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4"/>
              <p:cNvPicPr>
                <a:picLocks noChangeAspect="1" noChangeArrowheads="1"/>
              </p:cNvPicPr>
              <p:nvPr/>
            </p:nvPicPr>
            <p:blipFill>
              <a:blip r:embed="rId6" cstate="email">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095469" y="1371600"/>
                <a:ext cx="2874357" cy="37127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6"/>
              <p:cNvPicPr>
                <a:picLocks noChangeAspect="1" noChangeArrowheads="1"/>
              </p:cNvPicPr>
              <p:nvPr/>
            </p:nvPicPr>
            <p:blipFill>
              <a:blip r:embed="rId8" cstate="print">
                <a:extLst>
                  <a:ext uri="{BEBA8EAE-BF5A-486C-A8C5-ECC9F3942E4B}">
                    <a14:imgProps xmlns:a14="http://schemas.microsoft.com/office/drawing/2010/main">
                      <a14:imgLayer r:embed="rId9">
                        <a14:imgEffect>
                          <a14:saturation sat="66000"/>
                        </a14:imgEffect>
                      </a14:imgLayer>
                    </a14:imgProps>
                  </a:ext>
                </a:extLst>
              </a:blip>
              <a:srcRect/>
              <a:stretch>
                <a:fillRect/>
              </a:stretch>
            </p:blipFill>
            <p:spPr bwMode="auto">
              <a:xfrm rot="20190445">
                <a:off x="2396128" y="3850539"/>
                <a:ext cx="1533311" cy="2044417"/>
              </a:xfrm>
              <a:prstGeom prst="rect">
                <a:avLst/>
              </a:prstGeom>
              <a:ln>
                <a:noFill/>
              </a:ln>
              <a:effectLst>
                <a:outerShdw blurRad="292100" dist="139700" dir="2700000" algn="tl" rotWithShape="0">
                  <a:srgbClr val="333333">
                    <a:alpha val="65000"/>
                  </a:srgbClr>
                </a:outerShdw>
              </a:effectLst>
            </p:spPr>
          </p:pic>
          <p:pic>
            <p:nvPicPr>
              <p:cNvPr id="8" name="Picture 2"/>
              <p:cNvPicPr>
                <a:picLocks noChangeAspect="1" noChangeArrowheads="1"/>
              </p:cNvPicPr>
              <p:nvPr/>
            </p:nvPicPr>
            <p:blipFill>
              <a:blip r:embed="rId10" cstate="print">
                <a:extLst>
                  <a:ext uri="{BEBA8EAE-BF5A-486C-A8C5-ECC9F3942E4B}">
                    <a14:imgProps xmlns:a14="http://schemas.microsoft.com/office/drawing/2010/main">
                      <a14:imgLayer r:embed="rId11">
                        <a14:imgEffect>
                          <a14:saturation sat="66000"/>
                        </a14:imgEffect>
                      </a14:imgLayer>
                    </a14:imgProps>
                  </a:ext>
                </a:extLst>
              </a:blip>
              <a:srcRect l="5541" t="3993" r="19395" b="23955"/>
              <a:stretch>
                <a:fillRect/>
              </a:stretch>
            </p:blipFill>
            <p:spPr bwMode="auto">
              <a:xfrm>
                <a:off x="3551723" y="3629656"/>
                <a:ext cx="1682263" cy="2241142"/>
              </a:xfrm>
              <a:prstGeom prst="rect">
                <a:avLst/>
              </a:prstGeom>
              <a:ln>
                <a:noFill/>
              </a:ln>
              <a:effectLst>
                <a:outerShdw blurRad="292100" dist="139700" dir="2700000" algn="tl" rotWithShape="0">
                  <a:srgbClr val="333333">
                    <a:alpha val="65000"/>
                  </a:srgbClr>
                </a:outerShdw>
              </a:effectLst>
            </p:spPr>
          </p:pic>
        </p:grpSp>
        <p:pic>
          <p:nvPicPr>
            <p:cNvPr id="9" name="Picture 7" descr="SAC_GuideforLocalGovernments_Cover.jpg"/>
            <p:cNvPicPr>
              <a:picLocks noChangeAspect="1"/>
            </p:cNvPicPr>
            <p:nvPr/>
          </p:nvPicPr>
          <p:blipFill>
            <a:blip r:embed="rId12" cstate="print">
              <a:extLst>
                <a:ext uri="{BEBA8EAE-BF5A-486C-A8C5-ECC9F3942E4B}">
                  <a14:imgProps xmlns:a14="http://schemas.microsoft.com/office/drawing/2010/main">
                    <a14:imgLayer r:embed="rId13">
                      <a14:imgEffect>
                        <a14:saturation sat="66000"/>
                      </a14:imgEffect>
                    </a14:imgLayer>
                  </a14:imgProps>
                </a:ext>
              </a:extLst>
            </a:blip>
            <a:srcRect/>
            <a:stretch>
              <a:fillRect/>
            </a:stretch>
          </p:blipFill>
          <p:spPr bwMode="auto">
            <a:xfrm rot="1444114">
              <a:off x="5517951" y="2880648"/>
              <a:ext cx="1210173" cy="1548639"/>
            </a:xfrm>
            <a:prstGeom prst="rect">
              <a:avLst/>
            </a:prstGeom>
            <a:ln>
              <a:noFill/>
            </a:ln>
            <a:effectLst>
              <a:outerShdw blurRad="292100" dist="139700" dir="2700000" algn="tl" rotWithShape="0">
                <a:srgbClr val="333333">
                  <a:alpha val="65000"/>
                </a:srgbClr>
              </a:outerShdw>
            </a:effectLst>
          </p:spPr>
        </p:pic>
      </p:grpSp>
      <p:pic>
        <p:nvPicPr>
          <p:cNvPr id="6146"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04283" y="3384637"/>
            <a:ext cx="5429250"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91666" y="4706035"/>
            <a:ext cx="3108734" cy="646331"/>
          </a:xfrm>
          <a:prstGeom prst="rect">
            <a:avLst/>
          </a:prstGeom>
        </p:spPr>
        <p:txBody>
          <a:bodyPr wrap="square">
            <a:spAutoFit/>
          </a:bodyPr>
          <a:lstStyle/>
          <a:p>
            <a:r>
              <a:rPr lang="en-US" dirty="0"/>
              <a:t>http://energy.gov/eere/slsc/state-and-local-solution-center</a:t>
            </a:r>
          </a:p>
        </p:txBody>
      </p:sp>
      <p:sp>
        <p:nvSpPr>
          <p:cNvPr id="14" name="Rectangle 13"/>
          <p:cNvSpPr/>
          <p:nvPr/>
        </p:nvSpPr>
        <p:spPr>
          <a:xfrm>
            <a:off x="5834743" y="1634274"/>
            <a:ext cx="2612571" cy="646331"/>
          </a:xfrm>
          <a:prstGeom prst="rect">
            <a:avLst/>
          </a:prstGeom>
        </p:spPr>
        <p:txBody>
          <a:bodyPr wrap="square">
            <a:spAutoFit/>
          </a:bodyPr>
          <a:lstStyle/>
          <a:p>
            <a:r>
              <a:rPr lang="en-US" dirty="0"/>
              <a:t>http://www.nrel.gov/research/publications.html</a:t>
            </a:r>
          </a:p>
        </p:txBody>
      </p:sp>
    </p:spTree>
    <p:extLst>
      <p:ext uri="{BB962C8B-B14F-4D97-AF65-F5344CB8AC3E}">
        <p14:creationId xmlns:p14="http://schemas.microsoft.com/office/powerpoint/2010/main" val="3575623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714" y="293967"/>
            <a:ext cx="8229600" cy="563562"/>
          </a:xfrm>
        </p:spPr>
        <p:txBody>
          <a:bodyPr/>
          <a:lstStyle/>
          <a:p>
            <a:r>
              <a:rPr lang="en-US" dirty="0" smtClean="0"/>
              <a:t>Thank You</a:t>
            </a:r>
            <a:endParaRPr lang="en-US" dirty="0"/>
          </a:p>
        </p:txBody>
      </p:sp>
      <p:sp>
        <p:nvSpPr>
          <p:cNvPr id="3" name="Text Placeholder 2"/>
          <p:cNvSpPr>
            <a:spLocks noGrp="1"/>
          </p:cNvSpPr>
          <p:nvPr>
            <p:ph type="body" sz="quarter" idx="10"/>
          </p:nvPr>
        </p:nvSpPr>
        <p:spPr>
          <a:xfrm>
            <a:off x="468086" y="2166311"/>
            <a:ext cx="8229600" cy="609600"/>
          </a:xfrm>
        </p:spPr>
        <p:txBody>
          <a:bodyPr>
            <a:normAutofit/>
          </a:bodyPr>
          <a:lstStyle/>
          <a:p>
            <a:r>
              <a:rPr lang="en-US" dirty="0" smtClean="0">
                <a:hlinkClick r:id="rId2"/>
              </a:rPr>
              <a:t>Elizabeth.Doris@nrel.gov</a:t>
            </a:r>
            <a:r>
              <a:rPr lang="en-US" dirty="0" smtClean="0"/>
              <a:t>, (303) 384-7489</a:t>
            </a:r>
          </a:p>
          <a:p>
            <a:endParaRPr lang="en-US" dirty="0"/>
          </a:p>
          <a:p>
            <a:endParaRPr lang="en-US" dirty="0"/>
          </a:p>
        </p:txBody>
      </p:sp>
      <p:sp>
        <p:nvSpPr>
          <p:cNvPr id="5" name="Title 1"/>
          <p:cNvSpPr txBox="1">
            <a:spLocks/>
          </p:cNvSpPr>
          <p:nvPr/>
        </p:nvSpPr>
        <p:spPr>
          <a:xfrm>
            <a:off x="370114" y="729395"/>
            <a:ext cx="8229600" cy="227506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0" kern="1200">
                <a:solidFill>
                  <a:schemeClr val="tx1"/>
                </a:solidFill>
                <a:latin typeface="Arial"/>
                <a:ea typeface="+mj-ea"/>
                <a:cs typeface="+mj-cs"/>
              </a:defRPr>
            </a:lvl1pPr>
          </a:lstStyle>
          <a:p>
            <a:r>
              <a:rPr lang="en-US" dirty="0" smtClean="0"/>
              <a:t>Come Visit Us!</a:t>
            </a:r>
          </a:p>
          <a:p>
            <a:r>
              <a:rPr lang="en-US" dirty="0" smtClean="0"/>
              <a:t>Search for “NREL Energy Executives” </a:t>
            </a:r>
          </a:p>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069" y="2775844"/>
            <a:ext cx="8744977" cy="3384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6535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0"/>
            <a:ext cx="3048000" cy="6705600"/>
          </a:xfrm>
          <a:prstGeom prst="rect">
            <a:avLst/>
          </a:prstGeom>
          <a:solidFill>
            <a:schemeClr val="accent1">
              <a:alpha val="2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79C1"/>
              </a:solidFill>
            </a:endParaRPr>
          </a:p>
        </p:txBody>
      </p:sp>
      <p:sp>
        <p:nvSpPr>
          <p:cNvPr id="13" name="TextBox 12"/>
          <p:cNvSpPr txBox="1"/>
          <p:nvPr/>
        </p:nvSpPr>
        <p:spPr>
          <a:xfrm>
            <a:off x="4876800" y="5105400"/>
            <a:ext cx="990600" cy="584776"/>
          </a:xfrm>
          <a:prstGeom prst="rect">
            <a:avLst/>
          </a:prstGeom>
          <a:noFill/>
        </p:spPr>
        <p:txBody>
          <a:bodyPr wrap="square" rtlCol="0">
            <a:spAutoFit/>
          </a:bodyPr>
          <a:lstStyle/>
          <a:p>
            <a:pPr algn="ctr"/>
            <a:r>
              <a:rPr lang="en-US" sz="3200" i="1" dirty="0">
                <a:solidFill>
                  <a:srgbClr val="FFFFFF"/>
                </a:solidFill>
              </a:rPr>
              <a:t>to</a:t>
            </a:r>
            <a:endParaRPr lang="en-US" i="1" dirty="0">
              <a:solidFill>
                <a:srgbClr val="FFFFFF"/>
              </a:solidFill>
            </a:endParaRPr>
          </a:p>
        </p:txBody>
      </p:sp>
      <p:sp>
        <p:nvSpPr>
          <p:cNvPr id="10" name="TextBox 9"/>
          <p:cNvSpPr txBox="1"/>
          <p:nvPr/>
        </p:nvSpPr>
        <p:spPr>
          <a:xfrm>
            <a:off x="190500" y="990600"/>
            <a:ext cx="2971800" cy="2369880"/>
          </a:xfrm>
          <a:prstGeom prst="rect">
            <a:avLst/>
          </a:prstGeom>
          <a:noFill/>
        </p:spPr>
        <p:txBody>
          <a:bodyPr wrap="square" rtlCol="0">
            <a:spAutoFit/>
          </a:bodyPr>
          <a:lstStyle/>
          <a:p>
            <a:r>
              <a:rPr lang="en-US" sz="2400" b="1" dirty="0">
                <a:solidFill>
                  <a:srgbClr val="FFFFFF"/>
                </a:solidFill>
              </a:rPr>
              <a:t>FOUNDATIONAL RESEARCH</a:t>
            </a:r>
          </a:p>
          <a:p>
            <a:r>
              <a:rPr lang="en-US" sz="2000" i="1" dirty="0">
                <a:solidFill>
                  <a:srgbClr val="0079C1"/>
                </a:solidFill>
              </a:rPr>
              <a:t>City-level Energy Decision Making: Data Use in Energy Planning, Implementation, and Evaluation in U.S. </a:t>
            </a:r>
            <a:r>
              <a:rPr lang="en-US" sz="2000" i="1" dirty="0">
                <a:solidFill>
                  <a:srgbClr val="0079C1"/>
                </a:solidFill>
                <a:hlinkClick r:id="rId2"/>
              </a:rPr>
              <a:t>Cities</a:t>
            </a:r>
            <a:endParaRPr lang="en-US" sz="2000" i="1" dirty="0">
              <a:solidFill>
                <a:srgbClr val="0079C1"/>
              </a:solidFill>
            </a:endParaRPr>
          </a:p>
        </p:txBody>
      </p:sp>
      <p:pic>
        <p:nvPicPr>
          <p:cNvPr id="5122" name="Picture 2">
            <a:hlinkClick r:id="rId2"/>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21848"/>
          <a:stretch/>
        </p:blipFill>
        <p:spPr bwMode="auto">
          <a:xfrm>
            <a:off x="152400" y="3444368"/>
            <a:ext cx="3140016" cy="3108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352800" y="0"/>
            <a:ext cx="2961168" cy="6824938"/>
          </a:xfrm>
          <a:prstGeom prst="rect">
            <a:avLst/>
          </a:prstGeom>
          <a:solidFill>
            <a:schemeClr val="accent1">
              <a:alpha val="2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rgbClr val="0079C1"/>
              </a:solidFill>
            </a:endParaRPr>
          </a:p>
        </p:txBody>
      </p:sp>
      <p:sp>
        <p:nvSpPr>
          <p:cNvPr id="12" name="Rectangle 11"/>
          <p:cNvSpPr/>
          <p:nvPr/>
        </p:nvSpPr>
        <p:spPr>
          <a:xfrm>
            <a:off x="6477000" y="0"/>
            <a:ext cx="2514600" cy="6705600"/>
          </a:xfrm>
          <a:prstGeom prst="rect">
            <a:avLst/>
          </a:prstGeom>
          <a:solidFill>
            <a:schemeClr val="accent1">
              <a:alpha val="2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79C1"/>
              </a:solidFill>
            </a:endParaRPr>
          </a:p>
        </p:txBody>
      </p:sp>
      <p:sp>
        <p:nvSpPr>
          <p:cNvPr id="14" name="TextBox 13"/>
          <p:cNvSpPr txBox="1"/>
          <p:nvPr/>
        </p:nvSpPr>
        <p:spPr>
          <a:xfrm>
            <a:off x="6477000" y="4027944"/>
            <a:ext cx="2636520" cy="2677656"/>
          </a:xfrm>
          <a:prstGeom prst="rect">
            <a:avLst/>
          </a:prstGeom>
          <a:noFill/>
        </p:spPr>
        <p:txBody>
          <a:bodyPr wrap="square" rtlCol="0">
            <a:spAutoFit/>
          </a:bodyPr>
          <a:lstStyle/>
          <a:p>
            <a:r>
              <a:rPr lang="en-US" sz="2400" b="1" dirty="0" smtClean="0">
                <a:solidFill>
                  <a:srgbClr val="FFFFFF"/>
                </a:solidFill>
              </a:rPr>
              <a:t>CITY ENERGY FUTURES</a:t>
            </a:r>
          </a:p>
          <a:p>
            <a:r>
              <a:rPr lang="en-US" sz="2400" dirty="0" smtClean="0">
                <a:solidFill>
                  <a:srgbClr val="0079C1"/>
                </a:solidFill>
              </a:rPr>
              <a:t>Aggregate, national economic and </a:t>
            </a:r>
            <a:r>
              <a:rPr lang="en-US" sz="2400" dirty="0">
                <a:solidFill>
                  <a:srgbClr val="0079C1"/>
                </a:solidFill>
              </a:rPr>
              <a:t>GHG </a:t>
            </a:r>
            <a:r>
              <a:rPr lang="en-US" sz="2400" dirty="0" smtClean="0">
                <a:solidFill>
                  <a:srgbClr val="0079C1"/>
                </a:solidFill>
              </a:rPr>
              <a:t>impact </a:t>
            </a:r>
            <a:r>
              <a:rPr lang="en-US" sz="2400" dirty="0">
                <a:solidFill>
                  <a:srgbClr val="0079C1"/>
                </a:solidFill>
              </a:rPr>
              <a:t>of </a:t>
            </a:r>
            <a:r>
              <a:rPr lang="en-US" sz="2400" dirty="0" smtClean="0">
                <a:solidFill>
                  <a:srgbClr val="0079C1"/>
                </a:solidFill>
              </a:rPr>
              <a:t>suites of </a:t>
            </a:r>
            <a:r>
              <a:rPr lang="en-US" sz="2400" dirty="0">
                <a:solidFill>
                  <a:srgbClr val="0079C1"/>
                </a:solidFill>
              </a:rPr>
              <a:t>city </a:t>
            </a:r>
            <a:r>
              <a:rPr lang="en-US" sz="2400" dirty="0" smtClean="0">
                <a:solidFill>
                  <a:srgbClr val="0079C1"/>
                </a:solidFill>
              </a:rPr>
              <a:t>energy actions</a:t>
            </a:r>
          </a:p>
          <a:p>
            <a:pPr algn="ctr"/>
            <a:r>
              <a:rPr lang="en-US" sz="2400" i="1" dirty="0">
                <a:solidFill>
                  <a:srgbClr val="0079C1"/>
                </a:solidFill>
              </a:rPr>
              <a:t>Coming Sept. ‘</a:t>
            </a:r>
            <a:r>
              <a:rPr lang="en-US" sz="2400" i="1" dirty="0" smtClean="0">
                <a:solidFill>
                  <a:srgbClr val="0079C1"/>
                </a:solidFill>
              </a:rPr>
              <a:t>16</a:t>
            </a:r>
            <a:endParaRPr lang="en-US" sz="2400" i="1" dirty="0">
              <a:solidFill>
                <a:srgbClr val="0079C1"/>
              </a:solidFill>
            </a:endParaRPr>
          </a:p>
        </p:txBody>
      </p:sp>
      <p:sp>
        <p:nvSpPr>
          <p:cNvPr id="15" name="Title 1"/>
          <p:cNvSpPr>
            <a:spLocks noGrp="1"/>
          </p:cNvSpPr>
          <p:nvPr>
            <p:ph type="title"/>
          </p:nvPr>
        </p:nvSpPr>
        <p:spPr>
          <a:xfrm>
            <a:off x="0" y="0"/>
            <a:ext cx="9144000" cy="990600"/>
          </a:xfrm>
          <a:solidFill>
            <a:srgbClr val="0079C1"/>
          </a:solidFill>
        </p:spPr>
        <p:txBody>
          <a:bodyPr>
            <a:normAutofit fontScale="90000"/>
          </a:bodyPr>
          <a:lstStyle/>
          <a:p>
            <a:pPr algn="l"/>
            <a:r>
              <a:rPr lang="en-US" dirty="0" smtClean="0">
                <a:solidFill>
                  <a:schemeClr val="bg1"/>
                </a:solidFill>
              </a:rPr>
              <a:t>Cities Leading through Energy Analysis and Planning (Cities-LEAP)</a:t>
            </a:r>
            <a:endParaRPr lang="en-US" dirty="0">
              <a:solidFill>
                <a:schemeClr val="bg1"/>
              </a:solidFill>
            </a:endParaRPr>
          </a:p>
        </p:txBody>
      </p:sp>
      <p:sp>
        <p:nvSpPr>
          <p:cNvPr id="16" name="TextBox 15"/>
          <p:cNvSpPr txBox="1"/>
          <p:nvPr/>
        </p:nvSpPr>
        <p:spPr>
          <a:xfrm>
            <a:off x="3352800" y="990600"/>
            <a:ext cx="2971800" cy="5632311"/>
          </a:xfrm>
          <a:prstGeom prst="rect">
            <a:avLst/>
          </a:prstGeom>
          <a:noFill/>
        </p:spPr>
        <p:txBody>
          <a:bodyPr wrap="square" rtlCol="0">
            <a:spAutoFit/>
          </a:bodyPr>
          <a:lstStyle/>
          <a:p>
            <a:r>
              <a:rPr lang="en-US" sz="2400" b="1" dirty="0" smtClean="0">
                <a:solidFill>
                  <a:srgbClr val="FFFFFF"/>
                </a:solidFill>
              </a:rPr>
              <a:t>CITY ENERGY PROFILES for 23,400+ U.S. Cities</a:t>
            </a:r>
          </a:p>
          <a:p>
            <a:r>
              <a:rPr lang="en-US" dirty="0" smtClean="0">
                <a:solidFill>
                  <a:srgbClr val="0070C0"/>
                </a:solidFill>
              </a:rPr>
              <a:t>Developed new, replicable methodology and estimated:</a:t>
            </a:r>
          </a:p>
          <a:p>
            <a:pPr marL="285750" indent="-285750">
              <a:buFont typeface="Arial" panose="020B0604020202020204" pitchFamily="34" charset="0"/>
              <a:buChar char="•"/>
            </a:pPr>
            <a:r>
              <a:rPr lang="en-US" dirty="0" smtClean="0">
                <a:solidFill>
                  <a:srgbClr val="0070C0"/>
                </a:solidFill>
              </a:rPr>
              <a:t>Electricity, natural gas, fuel consumption</a:t>
            </a:r>
          </a:p>
          <a:p>
            <a:pPr marL="285750" indent="-285750">
              <a:buFont typeface="Arial" panose="020B0604020202020204" pitchFamily="34" charset="0"/>
              <a:buChar char="•"/>
            </a:pPr>
            <a:r>
              <a:rPr lang="en-US" dirty="0" smtClean="0">
                <a:solidFill>
                  <a:srgbClr val="0070C0"/>
                </a:solidFill>
              </a:rPr>
              <a:t>Vehicle miles traveled</a:t>
            </a:r>
          </a:p>
          <a:p>
            <a:r>
              <a:rPr lang="en-US" dirty="0" smtClean="0">
                <a:solidFill>
                  <a:srgbClr val="0070C0"/>
                </a:solidFill>
              </a:rPr>
              <a:t>Provides actual data on:</a:t>
            </a:r>
          </a:p>
          <a:p>
            <a:pPr marL="285750" indent="-285750">
              <a:buFont typeface="Arial" panose="020B0604020202020204" pitchFamily="34" charset="0"/>
              <a:buChar char="•"/>
            </a:pPr>
            <a:r>
              <a:rPr lang="en-US" dirty="0">
                <a:solidFill>
                  <a:srgbClr val="0070C0"/>
                </a:solidFill>
              </a:rPr>
              <a:t>V</a:t>
            </a:r>
            <a:r>
              <a:rPr lang="en-US" dirty="0" smtClean="0">
                <a:solidFill>
                  <a:srgbClr val="0070C0"/>
                </a:solidFill>
              </a:rPr>
              <a:t>ehicle fuel types</a:t>
            </a:r>
          </a:p>
          <a:p>
            <a:pPr marL="285750" indent="-285750">
              <a:buFont typeface="Arial" panose="020B0604020202020204" pitchFamily="34" charset="0"/>
              <a:buChar char="•"/>
            </a:pPr>
            <a:r>
              <a:rPr lang="en-US" dirty="0" smtClean="0">
                <a:solidFill>
                  <a:srgbClr val="0070C0"/>
                </a:solidFill>
              </a:rPr>
              <a:t>Average fuel economy </a:t>
            </a:r>
          </a:p>
          <a:p>
            <a:r>
              <a:rPr lang="en-US" dirty="0" smtClean="0">
                <a:solidFill>
                  <a:srgbClr val="0070C0"/>
                </a:solidFill>
              </a:rPr>
              <a:t>Coming this spring: </a:t>
            </a:r>
          </a:p>
          <a:p>
            <a:pPr marL="285750" indent="-285750">
              <a:buFont typeface="Arial" panose="020B0604020202020204" pitchFamily="34" charset="0"/>
              <a:buChar char="•"/>
            </a:pPr>
            <a:r>
              <a:rPr lang="en-US" dirty="0" smtClean="0">
                <a:solidFill>
                  <a:srgbClr val="0070C0"/>
                </a:solidFill>
              </a:rPr>
              <a:t>Rooftop PV potential</a:t>
            </a:r>
          </a:p>
          <a:p>
            <a:pPr marL="285750" indent="-285750">
              <a:buFont typeface="Arial" panose="020B0604020202020204" pitchFamily="34" charset="0"/>
              <a:buChar char="•"/>
            </a:pPr>
            <a:r>
              <a:rPr lang="en-US" dirty="0">
                <a:solidFill>
                  <a:srgbClr val="0070C0"/>
                </a:solidFill>
              </a:rPr>
              <a:t>B</a:t>
            </a:r>
            <a:r>
              <a:rPr lang="en-US" dirty="0" smtClean="0">
                <a:solidFill>
                  <a:srgbClr val="0070C0"/>
                </a:solidFill>
              </a:rPr>
              <a:t>uilding stock characterization</a:t>
            </a:r>
          </a:p>
          <a:p>
            <a:pPr marL="285750" indent="-285750">
              <a:buFont typeface="Arial" panose="020B0604020202020204" pitchFamily="34" charset="0"/>
              <a:buChar char="•"/>
            </a:pPr>
            <a:r>
              <a:rPr lang="en-US" dirty="0" smtClean="0">
                <a:solidFill>
                  <a:srgbClr val="0070C0"/>
                </a:solidFill>
              </a:rPr>
              <a:t>Industries by size and type</a:t>
            </a:r>
          </a:p>
          <a:p>
            <a:pPr marL="285750" indent="-285750">
              <a:buFont typeface="Arial" panose="020B0604020202020204" pitchFamily="34" charset="0"/>
              <a:buChar char="•"/>
            </a:pPr>
            <a:r>
              <a:rPr lang="en-US" dirty="0" smtClean="0">
                <a:solidFill>
                  <a:srgbClr val="0070C0"/>
                </a:solidFill>
              </a:rPr>
              <a:t>GHG conversions for each city</a:t>
            </a:r>
            <a:endParaRPr lang="en-US" dirty="0" smtClean="0"/>
          </a:p>
          <a:p>
            <a:r>
              <a:rPr lang="en-US" dirty="0" smtClean="0">
                <a:hlinkClick r:id="rId4" action="ppaction://hlinkfile"/>
              </a:rPr>
              <a:t>apps1.eere.energy.gov/sled</a:t>
            </a:r>
            <a:endParaRPr lang="en-US" dirty="0" smtClean="0"/>
          </a:p>
        </p:txBody>
      </p:sp>
      <p:sp>
        <p:nvSpPr>
          <p:cNvPr id="11" name="TextBox 10"/>
          <p:cNvSpPr txBox="1"/>
          <p:nvPr/>
        </p:nvSpPr>
        <p:spPr>
          <a:xfrm>
            <a:off x="6477000" y="990600"/>
            <a:ext cx="2667000" cy="3046988"/>
          </a:xfrm>
          <a:prstGeom prst="rect">
            <a:avLst/>
          </a:prstGeom>
          <a:noFill/>
        </p:spPr>
        <p:txBody>
          <a:bodyPr wrap="square" rtlCol="0">
            <a:spAutoFit/>
          </a:bodyPr>
          <a:lstStyle/>
          <a:p>
            <a:r>
              <a:rPr lang="en-US" sz="2400" b="1" dirty="0" smtClean="0">
                <a:solidFill>
                  <a:schemeClr val="bg1"/>
                </a:solidFill>
              </a:rPr>
              <a:t>FUNDING OPORTUNITY ANNOUNCEMENT</a:t>
            </a:r>
            <a:endParaRPr lang="en-US" sz="2400" b="1" dirty="0">
              <a:solidFill>
                <a:schemeClr val="bg1"/>
              </a:solidFill>
            </a:endParaRPr>
          </a:p>
          <a:p>
            <a:r>
              <a:rPr lang="en-US" sz="2400" dirty="0" smtClean="0">
                <a:solidFill>
                  <a:srgbClr val="0070C0"/>
                </a:solidFill>
              </a:rPr>
              <a:t>Innovative approaches to incorporating energy data in </a:t>
            </a:r>
            <a:r>
              <a:rPr lang="en-US" sz="2400" dirty="0" smtClean="0">
                <a:solidFill>
                  <a:srgbClr val="0070C0"/>
                </a:solidFill>
                <a:hlinkClick r:id="rId5"/>
              </a:rPr>
              <a:t>city decision making</a:t>
            </a:r>
            <a:endParaRPr lang="en-US" sz="2400" dirty="0">
              <a:solidFill>
                <a:srgbClr val="0070C0"/>
              </a:solidFill>
            </a:endParaRPr>
          </a:p>
        </p:txBody>
      </p:sp>
    </p:spTree>
    <p:extLst>
      <p:ext uri="{BB962C8B-B14F-4D97-AF65-F5344CB8AC3E}">
        <p14:creationId xmlns:p14="http://schemas.microsoft.com/office/powerpoint/2010/main" val="3824575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Wind Powering America/WINDExchange</a:t>
            </a:r>
            <a:endParaRPr lang="en-US" dirty="0"/>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9529" y="1219200"/>
            <a:ext cx="3735951"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3"/>
          <p:cNvSpPr txBox="1">
            <a:spLocks/>
          </p:cNvSpPr>
          <p:nvPr/>
        </p:nvSpPr>
        <p:spPr>
          <a:xfrm>
            <a:off x="4495800" y="1905000"/>
            <a:ext cx="4038600" cy="449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SzPct val="80000"/>
              <a:buFont typeface="Courier New"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b="0" dirty="0" smtClean="0"/>
          </a:p>
          <a:p>
            <a:endParaRPr lang="en-US" b="0" dirty="0" smtClean="0"/>
          </a:p>
          <a:p>
            <a:endParaRPr lang="en-US" b="0" dirty="0"/>
          </a:p>
        </p:txBody>
      </p:sp>
      <p:sp>
        <p:nvSpPr>
          <p:cNvPr id="6" name="Text Placeholder 5"/>
          <p:cNvSpPr txBox="1">
            <a:spLocks/>
          </p:cNvSpPr>
          <p:nvPr/>
        </p:nvSpPr>
        <p:spPr>
          <a:xfrm>
            <a:off x="4114800" y="1295400"/>
            <a:ext cx="4038600" cy="457200"/>
          </a:xfrm>
          <a:prstGeom prst="rect">
            <a:avLst/>
          </a:prstGeom>
        </p:spPr>
        <p:txBody>
          <a:bodyPr/>
          <a:lstStyle>
            <a:lvl1pPr marL="342900" indent="-34290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Program Summary:</a:t>
            </a:r>
            <a:endParaRPr lang="en-US" dirty="0"/>
          </a:p>
        </p:txBody>
      </p:sp>
      <p:pic>
        <p:nvPicPr>
          <p:cNvPr id="5123"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9529" y="3662363"/>
            <a:ext cx="4522932" cy="2357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3"/>
          <p:cNvSpPr>
            <a:spLocks noGrp="1"/>
          </p:cNvSpPr>
          <p:nvPr>
            <p:ph sz="half" idx="1"/>
          </p:nvPr>
        </p:nvSpPr>
        <p:spPr>
          <a:xfrm>
            <a:off x="4495800" y="1934570"/>
            <a:ext cx="4038600" cy="4495800"/>
          </a:xfrm>
        </p:spPr>
        <p:txBody>
          <a:bodyPr>
            <a:normAutofit/>
          </a:bodyPr>
          <a:lstStyle/>
          <a:p>
            <a:r>
              <a:rPr lang="en-US" b="0" dirty="0" smtClean="0"/>
              <a:t>Assists regional stakeholders evaluate wind energy potential and impacts to the region</a:t>
            </a:r>
          </a:p>
          <a:p>
            <a:r>
              <a:rPr lang="en-US" b="0" dirty="0" smtClean="0"/>
              <a:t>Six Regional Resource Centers</a:t>
            </a:r>
          </a:p>
        </p:txBody>
      </p:sp>
    </p:spTree>
    <p:extLst>
      <p:ext uri="{BB962C8B-B14F-4D97-AF65-F5344CB8AC3E}">
        <p14:creationId xmlns:p14="http://schemas.microsoft.com/office/powerpoint/2010/main" val="2883181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Office of Indian Energy/Tribal Energy</a:t>
            </a:r>
            <a:endParaRPr lang="en-US" dirty="0"/>
          </a:p>
        </p:txBody>
      </p:sp>
      <p:sp>
        <p:nvSpPr>
          <p:cNvPr id="5" name="Content Placeholder 3"/>
          <p:cNvSpPr txBox="1">
            <a:spLocks/>
          </p:cNvSpPr>
          <p:nvPr/>
        </p:nvSpPr>
        <p:spPr>
          <a:xfrm>
            <a:off x="457200" y="1905000"/>
            <a:ext cx="4038600" cy="44958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SzPct val="80000"/>
              <a:buFont typeface="Courier New"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0" dirty="0"/>
              <a:t>Strategic Technical Assistance Response Team (START) </a:t>
            </a:r>
            <a:r>
              <a:rPr lang="en-US" b="0" dirty="0" smtClean="0"/>
              <a:t>/ On-Response</a:t>
            </a:r>
            <a:endParaRPr lang="en-US" b="0" dirty="0"/>
          </a:p>
          <a:p>
            <a:r>
              <a:rPr lang="en-US" b="0" dirty="0" smtClean="0"/>
              <a:t>Assists tribes in the 48 contiguous states and Alaska</a:t>
            </a:r>
          </a:p>
          <a:p>
            <a:r>
              <a:rPr lang="en-US" b="0" dirty="0" smtClean="0"/>
              <a:t>Goal is to move projects closer to implementation</a:t>
            </a:r>
          </a:p>
          <a:p>
            <a:r>
              <a:rPr lang="en-US" b="0" dirty="0" smtClean="0"/>
              <a:t>Types of Assistance: technology and resources, transmission, policy and programs</a:t>
            </a:r>
          </a:p>
          <a:p>
            <a:endParaRPr lang="en-US" b="0" dirty="0" smtClean="0"/>
          </a:p>
          <a:p>
            <a:endParaRPr lang="en-US" b="0" dirty="0" smtClean="0"/>
          </a:p>
          <a:p>
            <a:endParaRPr lang="en-US" b="0" dirty="0" smtClean="0"/>
          </a:p>
          <a:p>
            <a:endParaRPr lang="en-US" b="0" dirty="0" smtClean="0"/>
          </a:p>
          <a:p>
            <a:endParaRPr lang="en-US" b="0" dirty="0"/>
          </a:p>
        </p:txBody>
      </p:sp>
      <p:sp>
        <p:nvSpPr>
          <p:cNvPr id="6" name="Text Placeholder 5"/>
          <p:cNvSpPr txBox="1">
            <a:spLocks/>
          </p:cNvSpPr>
          <p:nvPr/>
        </p:nvSpPr>
        <p:spPr>
          <a:xfrm>
            <a:off x="457200" y="1295400"/>
            <a:ext cx="4038600" cy="457200"/>
          </a:xfrm>
          <a:prstGeom prst="rect">
            <a:avLst/>
          </a:prstGeom>
        </p:spPr>
        <p:txBody>
          <a:bodyPr/>
          <a:lstStyle>
            <a:lvl1pPr marL="342900" indent="-34290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Program Summary:</a:t>
            </a:r>
            <a:endParaRPr lang="en-US" dirty="0"/>
          </a:p>
        </p:txBody>
      </p:sp>
      <p:pic>
        <p:nvPicPr>
          <p:cNvPr id="3075" name="Picture 3"/>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953000" y="1371600"/>
            <a:ext cx="3585351"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9630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Clean Cities Tiger Teams</a:t>
            </a:r>
            <a:endParaRPr lang="en-US" dirty="0"/>
          </a:p>
        </p:txBody>
      </p:sp>
      <p:pic>
        <p:nvPicPr>
          <p:cNvPr id="4098" name="Picture 2" descr="http://www1.eere.energy.gov/cleancities/toolbox/images/cclogo_for_ppt.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90600" y="1219201"/>
            <a:ext cx="2197334" cy="1447799"/>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5"/>
          <p:cNvSpPr txBox="1">
            <a:spLocks/>
          </p:cNvSpPr>
          <p:nvPr/>
        </p:nvSpPr>
        <p:spPr>
          <a:xfrm>
            <a:off x="4114800" y="1295400"/>
            <a:ext cx="4038600" cy="457200"/>
          </a:xfrm>
          <a:prstGeom prst="rect">
            <a:avLst/>
          </a:prstGeom>
        </p:spPr>
        <p:txBody>
          <a:bodyPr/>
          <a:lstStyle>
            <a:lvl1pPr marL="342900" indent="-34290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Program Summary:</a:t>
            </a:r>
            <a:endParaRPr lang="en-US" dirty="0"/>
          </a:p>
        </p:txBody>
      </p:sp>
      <p:sp>
        <p:nvSpPr>
          <p:cNvPr id="6" name="Content Placeholder 3"/>
          <p:cNvSpPr txBox="1">
            <a:spLocks/>
          </p:cNvSpPr>
          <p:nvPr/>
        </p:nvSpPr>
        <p:spPr>
          <a:xfrm>
            <a:off x="4495800" y="1905000"/>
            <a:ext cx="4038600" cy="44958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SzPct val="80000"/>
              <a:buFont typeface="Courier New"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0" dirty="0" smtClean="0"/>
              <a:t>Established in 1993 through the Energy Policy Act of 1992</a:t>
            </a:r>
            <a:endParaRPr lang="en-US" b="0" dirty="0"/>
          </a:p>
          <a:p>
            <a:r>
              <a:rPr lang="en-US" b="0" dirty="0" smtClean="0"/>
              <a:t>Assists Clean Cities coalition coordinators, stakeholders and partners</a:t>
            </a:r>
          </a:p>
          <a:p>
            <a:r>
              <a:rPr lang="en-US" b="0" dirty="0" smtClean="0"/>
              <a:t>Goal is to reduce petroleum consumption in transportation</a:t>
            </a:r>
          </a:p>
          <a:p>
            <a:r>
              <a:rPr lang="en-US" b="0" dirty="0" smtClean="0"/>
              <a:t>Types of Assistance: fleet analysis, bidding and procurement assistance, reassurance of work performed to specifications, operations and maintenance issues</a:t>
            </a:r>
          </a:p>
          <a:p>
            <a:endParaRPr lang="en-US" b="0" dirty="0" smtClean="0"/>
          </a:p>
          <a:p>
            <a:endParaRPr lang="en-US" b="0" dirty="0" smtClean="0"/>
          </a:p>
          <a:p>
            <a:endParaRPr lang="en-US" b="0" dirty="0"/>
          </a:p>
        </p:txBody>
      </p:sp>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2400" y="3253373"/>
            <a:ext cx="4419600" cy="291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0590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4495800" y="1905000"/>
            <a:ext cx="4292237" cy="2459735"/>
          </a:xfrm>
        </p:spPr>
      </p:pic>
      <p:sp>
        <p:nvSpPr>
          <p:cNvPr id="3" name="Title 2"/>
          <p:cNvSpPr>
            <a:spLocks noGrp="1"/>
          </p:cNvSpPr>
          <p:nvPr>
            <p:ph type="title"/>
          </p:nvPr>
        </p:nvSpPr>
        <p:spPr/>
        <p:txBody>
          <a:bodyPr/>
          <a:lstStyle/>
          <a:p>
            <a:r>
              <a:rPr lang="en-US" dirty="0" smtClean="0"/>
              <a:t>SolSmart</a:t>
            </a:r>
            <a:endParaRPr lang="en-US" dirty="0"/>
          </a:p>
        </p:txBody>
      </p:sp>
      <p:sp>
        <p:nvSpPr>
          <p:cNvPr id="5" name="Text Placeholder 5"/>
          <p:cNvSpPr txBox="1">
            <a:spLocks/>
          </p:cNvSpPr>
          <p:nvPr/>
        </p:nvSpPr>
        <p:spPr>
          <a:xfrm>
            <a:off x="457200" y="1295400"/>
            <a:ext cx="4038600" cy="457200"/>
          </a:xfrm>
          <a:prstGeom prst="rect">
            <a:avLst/>
          </a:prstGeom>
        </p:spPr>
        <p:txBody>
          <a:bodyPr/>
          <a:lstStyle>
            <a:lvl1pPr marL="342900" indent="-34290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Program Summary:</a:t>
            </a:r>
            <a:endParaRPr lang="en-US" dirty="0"/>
          </a:p>
        </p:txBody>
      </p:sp>
      <p:sp>
        <p:nvSpPr>
          <p:cNvPr id="6" name="Content Placeholder 3"/>
          <p:cNvSpPr txBox="1">
            <a:spLocks/>
          </p:cNvSpPr>
          <p:nvPr/>
        </p:nvSpPr>
        <p:spPr>
          <a:xfrm>
            <a:off x="228600" y="1905000"/>
            <a:ext cx="4038600" cy="4495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SzPct val="80000"/>
              <a:buFont typeface="Courier New"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0" dirty="0" smtClean="0"/>
              <a:t>Launched April 2016</a:t>
            </a:r>
          </a:p>
          <a:p>
            <a:r>
              <a:rPr lang="en-US" b="0" dirty="0" smtClean="0"/>
              <a:t>Designation program for local governments</a:t>
            </a:r>
            <a:endParaRPr lang="en-US" b="0" dirty="0"/>
          </a:p>
          <a:p>
            <a:r>
              <a:rPr lang="en-US" b="0" dirty="0" smtClean="0"/>
              <a:t>Addresses solar soft costs (financing, permitting, zoning)</a:t>
            </a:r>
          </a:p>
          <a:p>
            <a:r>
              <a:rPr lang="en-US" b="0" dirty="0" smtClean="0"/>
              <a:t>NREL is one of several TA providers</a:t>
            </a:r>
          </a:p>
          <a:p>
            <a:endParaRPr lang="en-US" b="0" dirty="0" smtClean="0"/>
          </a:p>
          <a:p>
            <a:endParaRPr lang="en-US" b="0" dirty="0" smtClean="0"/>
          </a:p>
          <a:p>
            <a:endParaRPr lang="en-US" b="0" dirty="0" smtClean="0"/>
          </a:p>
          <a:p>
            <a:endParaRPr lang="en-US" b="0" dirty="0" smtClean="0"/>
          </a:p>
          <a:p>
            <a:endParaRPr lang="en-US" b="0" dirty="0"/>
          </a:p>
        </p:txBody>
      </p:sp>
    </p:spTree>
    <p:extLst>
      <p:ext uri="{BB962C8B-B14F-4D97-AF65-F5344CB8AC3E}">
        <p14:creationId xmlns:p14="http://schemas.microsoft.com/office/powerpoint/2010/main" val="1299592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5072"/>
            <a:ext cx="8229600" cy="566928"/>
          </a:xfrm>
        </p:spPr>
        <p:txBody>
          <a:bodyPr vert="horz" lIns="91440" tIns="45720" rIns="91440" bIns="45720" rtlCol="0" anchor="ctr">
            <a:noAutofit/>
          </a:bodyPr>
          <a:lstStyle/>
          <a:p>
            <a:r>
              <a:rPr lang="en-US" dirty="0"/>
              <a:t>Solar Technical Assistance </a:t>
            </a:r>
            <a:r>
              <a:rPr lang="en-US" dirty="0" smtClean="0"/>
              <a:t>Team (STAT) Network</a:t>
            </a:r>
            <a:endParaRPr lang="en-US" dirty="0"/>
          </a:p>
        </p:txBody>
      </p:sp>
      <p:sp>
        <p:nvSpPr>
          <p:cNvPr id="4" name="Content Placeholder 3"/>
          <p:cNvSpPr>
            <a:spLocks noGrp="1"/>
          </p:cNvSpPr>
          <p:nvPr>
            <p:ph idx="1"/>
          </p:nvPr>
        </p:nvSpPr>
        <p:spPr>
          <a:xfrm>
            <a:off x="609600" y="1524000"/>
            <a:ext cx="3429000" cy="4800600"/>
          </a:xfrm>
        </p:spPr>
        <p:txBody>
          <a:bodyPr>
            <a:normAutofit lnSpcReduction="10000"/>
          </a:bodyPr>
          <a:lstStyle/>
          <a:p>
            <a:pPr>
              <a:spcBef>
                <a:spcPts val="600"/>
              </a:spcBef>
              <a:buFont typeface="Wingdings" panose="05000000000000000000" pitchFamily="2" charset="2"/>
              <a:buChar char="§"/>
            </a:pPr>
            <a:r>
              <a:rPr lang="en-US" sz="1900" dirty="0"/>
              <a:t>Assists state and local policymakers and staff</a:t>
            </a:r>
          </a:p>
          <a:p>
            <a:pPr>
              <a:spcBef>
                <a:spcPts val="600"/>
              </a:spcBef>
              <a:buFont typeface="Wingdings" panose="05000000000000000000" pitchFamily="2" charset="2"/>
              <a:buChar char="§"/>
            </a:pPr>
            <a:r>
              <a:rPr lang="en-US" sz="1900" dirty="0"/>
              <a:t>Supported over 80 jurisdictions since 2013</a:t>
            </a:r>
          </a:p>
          <a:p>
            <a:pPr lvl="0">
              <a:spcBef>
                <a:spcPts val="600"/>
              </a:spcBef>
              <a:buFont typeface="Wingdings" panose="05000000000000000000" pitchFamily="2" charset="2"/>
              <a:buChar char="§"/>
            </a:pPr>
            <a:r>
              <a:rPr lang="en-US" sz="1900" dirty="0"/>
              <a:t>Topics covered: PV and storage, interconnection, Net Metering, Renewable Portfolio Standards and set asides, solar valuation methodologies, policy and regulatory interaction impacts, community solar, third party financing, property assessed financing, building codes, and consumer protection.</a:t>
            </a:r>
          </a:p>
          <a:p>
            <a:endParaRPr lang="en-US" sz="1800" dirty="0" smtClean="0"/>
          </a:p>
          <a:p>
            <a:endParaRPr lang="en-US" sz="1800" dirty="0" smtClean="0"/>
          </a:p>
          <a:p>
            <a:endParaRPr lang="en-US" sz="1800"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31078" y="676652"/>
            <a:ext cx="3350173"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267199" y="2781315"/>
            <a:ext cx="4297680" cy="1866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5"/>
          <p:cNvSpPr txBox="1">
            <a:spLocks/>
          </p:cNvSpPr>
          <p:nvPr/>
        </p:nvSpPr>
        <p:spPr>
          <a:xfrm>
            <a:off x="381000" y="981635"/>
            <a:ext cx="4038600" cy="457200"/>
          </a:xfrm>
          <a:prstGeom prst="rect">
            <a:avLst/>
          </a:prstGeom>
        </p:spPr>
        <p:txBody>
          <a:bodyPr/>
          <a:lstStyle>
            <a:lvl1pPr marL="342900" indent="-34290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ln>
                  <a:solidFill>
                    <a:schemeClr val="tx1"/>
                  </a:solidFill>
                </a:ln>
              </a:rPr>
              <a:t>Program Summary</a:t>
            </a:r>
            <a:endParaRPr lang="en-US" sz="2400" dirty="0">
              <a:ln>
                <a:solidFill>
                  <a:schemeClr val="tx1"/>
                </a:solidFill>
              </a:ln>
            </a:endParaRPr>
          </a:p>
        </p:txBody>
      </p:sp>
      <p:sp>
        <p:nvSpPr>
          <p:cNvPr id="3" name="Rectangle 2"/>
          <p:cNvSpPr/>
          <p:nvPr/>
        </p:nvSpPr>
        <p:spPr>
          <a:xfrm>
            <a:off x="4267200" y="1371600"/>
            <a:ext cx="4419600" cy="34290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327780" y="4853688"/>
            <a:ext cx="1729274" cy="1723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476500" y="6062538"/>
            <a:ext cx="3124200" cy="369332"/>
          </a:xfrm>
          <a:prstGeom prst="rect">
            <a:avLst/>
          </a:prstGeom>
          <a:noFill/>
        </p:spPr>
        <p:txBody>
          <a:bodyPr wrap="square" rtlCol="0">
            <a:spAutoFit/>
          </a:bodyPr>
          <a:lstStyle/>
          <a:p>
            <a:r>
              <a:rPr lang="en-US" b="1" dirty="0" smtClean="0">
                <a:solidFill>
                  <a:schemeClr val="tx1"/>
                </a:solidFill>
              </a:rPr>
              <a:t>2016-2018  STAT partners:</a:t>
            </a:r>
          </a:p>
        </p:txBody>
      </p:sp>
    </p:spTree>
    <p:extLst>
      <p:ext uri="{BB962C8B-B14F-4D97-AF65-F5344CB8AC3E}">
        <p14:creationId xmlns:p14="http://schemas.microsoft.com/office/powerpoint/2010/main" val="2136170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 TA: Summary</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686800" cy="4292563"/>
          </a:xfrm>
          <a:prstGeom prst="rect">
            <a:avLst/>
          </a:prstGeom>
          <a:noFill/>
          <a:ln>
            <a:noFill/>
          </a:ln>
        </p:spPr>
      </p:pic>
      <p:sp>
        <p:nvSpPr>
          <p:cNvPr id="5" name="TextBox 4"/>
          <p:cNvSpPr txBox="1"/>
          <p:nvPr/>
        </p:nvSpPr>
        <p:spPr>
          <a:xfrm>
            <a:off x="457200" y="5638800"/>
            <a:ext cx="1752600" cy="261610"/>
          </a:xfrm>
          <a:prstGeom prst="rect">
            <a:avLst/>
          </a:prstGeom>
          <a:noFill/>
        </p:spPr>
        <p:txBody>
          <a:bodyPr wrap="square" rtlCol="0">
            <a:spAutoFit/>
          </a:bodyPr>
          <a:lstStyle/>
          <a:p>
            <a:r>
              <a:rPr lang="en-US" sz="1100" dirty="0" smtClean="0">
                <a:solidFill>
                  <a:schemeClr val="tx1"/>
                </a:solidFill>
              </a:rPr>
              <a:t>Source: NREL, 2016</a:t>
            </a:r>
          </a:p>
        </p:txBody>
      </p:sp>
    </p:spTree>
    <p:extLst>
      <p:ext uri="{BB962C8B-B14F-4D97-AF65-F5344CB8AC3E}">
        <p14:creationId xmlns:p14="http://schemas.microsoft.com/office/powerpoint/2010/main" val="3779808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are states and localities asking STAT?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54" y="1185863"/>
            <a:ext cx="8970645" cy="3884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74320" y="5246915"/>
            <a:ext cx="1752600" cy="261610"/>
          </a:xfrm>
          <a:prstGeom prst="rect">
            <a:avLst/>
          </a:prstGeom>
          <a:noFill/>
        </p:spPr>
        <p:txBody>
          <a:bodyPr wrap="square" rtlCol="0">
            <a:spAutoFit/>
          </a:bodyPr>
          <a:lstStyle/>
          <a:p>
            <a:r>
              <a:rPr lang="en-US" sz="1100" dirty="0" smtClean="0">
                <a:solidFill>
                  <a:schemeClr val="tx1"/>
                </a:solidFill>
              </a:rPr>
              <a:t>Source: NREL, 2016</a:t>
            </a:r>
          </a:p>
        </p:txBody>
      </p:sp>
    </p:spTree>
    <p:extLst>
      <p:ext uri="{BB962C8B-B14F-4D97-AF65-F5344CB8AC3E}">
        <p14:creationId xmlns:p14="http://schemas.microsoft.com/office/powerpoint/2010/main" val="3066342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What’s Available for Support?</a:t>
            </a:r>
            <a:endParaRPr lang="en-US" dirty="0"/>
          </a:p>
        </p:txBody>
      </p:sp>
      <p:pic>
        <p:nvPicPr>
          <p:cNvPr id="4" name="Picture 3" descr="Screen Shot 2015-07-10 at 8.22.54 AM.png"/>
          <p:cNvPicPr>
            <a:picLocks noChangeAspect="1"/>
          </p:cNvPicPr>
          <p:nvPr/>
        </p:nvPicPr>
        <p:blipFill rotWithShape="1">
          <a:blip r:embed="rId2" cstate="email">
            <a:extLst>
              <a:ext uri="{28A0092B-C50C-407E-A947-70E740481C1C}">
                <a14:useLocalDpi xmlns:a14="http://schemas.microsoft.com/office/drawing/2010/main" val="0"/>
              </a:ext>
            </a:extLst>
          </a:blip>
          <a:srcRect r="4702"/>
          <a:stretch/>
        </p:blipFill>
        <p:spPr>
          <a:xfrm>
            <a:off x="2886323" y="773339"/>
            <a:ext cx="6195526" cy="5885507"/>
          </a:xfrm>
          <a:prstGeom prst="rect">
            <a:avLst/>
          </a:prstGeom>
        </p:spPr>
      </p:pic>
      <p:sp>
        <p:nvSpPr>
          <p:cNvPr id="2" name="Rectangle 1"/>
          <p:cNvSpPr/>
          <p:nvPr/>
        </p:nvSpPr>
        <p:spPr>
          <a:xfrm>
            <a:off x="108857" y="5805492"/>
            <a:ext cx="3657600" cy="923330"/>
          </a:xfrm>
          <a:prstGeom prst="rect">
            <a:avLst/>
          </a:prstGeom>
        </p:spPr>
        <p:txBody>
          <a:bodyPr wrap="square">
            <a:spAutoFit/>
          </a:bodyPr>
          <a:lstStyle/>
          <a:p>
            <a:r>
              <a:rPr lang="en-US" dirty="0"/>
              <a:t>http://energy.gov/sites/prod/files/2015/04/f21/CLEAP_Programs_FINAL_0.PDF</a:t>
            </a: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294" y="654050"/>
            <a:ext cx="9114706" cy="5962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9199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566928"/>
          </a:xfrm>
        </p:spPr>
        <p:txBody>
          <a:bodyPr>
            <a:normAutofit fontScale="90000"/>
          </a:bodyPr>
          <a:lstStyle/>
          <a:p>
            <a:r>
              <a:rPr lang="en-US" sz="3200" dirty="0" smtClean="0"/>
              <a:t>State TA: Direct, Quick Response</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7677559"/>
              </p:ext>
            </p:extLst>
          </p:nvPr>
        </p:nvGraphicFramePr>
        <p:xfrm>
          <a:off x="228600" y="891628"/>
          <a:ext cx="4953000" cy="5552660"/>
        </p:xfrm>
        <a:graphic>
          <a:graphicData uri="http://schemas.openxmlformats.org/drawingml/2006/table">
            <a:tbl>
              <a:tblPr firstRow="1" bandRow="1">
                <a:tableStyleId>{912C8C85-51F0-491E-9774-3900AFEF0FD7}</a:tableStyleId>
              </a:tblPr>
              <a:tblGrid>
                <a:gridCol w="2476500"/>
                <a:gridCol w="2476500"/>
              </a:tblGrid>
              <a:tr h="420670">
                <a:tc>
                  <a:txBody>
                    <a:bodyPr/>
                    <a:lstStyle/>
                    <a:p>
                      <a:pPr algn="ctr"/>
                      <a:r>
                        <a:rPr lang="en-US" sz="1600" dirty="0" smtClean="0"/>
                        <a:t>Applicants</a:t>
                      </a:r>
                      <a:endParaRPr lang="en-US" sz="1600" b="1" dirty="0">
                        <a:solidFill>
                          <a:schemeClr val="bg1"/>
                        </a:solidFill>
                      </a:endParaRPr>
                    </a:p>
                  </a:txBody>
                  <a:tcPr anchor="ctr">
                    <a:lnB w="12700" cap="flat" cmpd="sng" algn="ctr">
                      <a:solidFill>
                        <a:schemeClr val="bg1">
                          <a:lumMod val="50000"/>
                        </a:schemeClr>
                      </a:solidFill>
                      <a:prstDash val="solid"/>
                      <a:round/>
                      <a:headEnd type="none" w="med" len="med"/>
                      <a:tailEnd type="none" w="med" len="med"/>
                    </a:lnB>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3500000" scaled="1"/>
                      <a:tileRect/>
                    </a:gradFill>
                  </a:tcPr>
                </a:tc>
                <a:tc>
                  <a:txBody>
                    <a:bodyPr/>
                    <a:lstStyle/>
                    <a:p>
                      <a:pPr algn="ctr"/>
                      <a:r>
                        <a:rPr lang="en-US" sz="1600" dirty="0" smtClean="0"/>
                        <a:t>Topic</a:t>
                      </a:r>
                      <a:endParaRPr lang="en-US" sz="1600" b="1" dirty="0">
                        <a:solidFill>
                          <a:schemeClr val="bg1"/>
                        </a:solidFill>
                      </a:endParaRPr>
                    </a:p>
                  </a:txBody>
                  <a:tcPr anchor="ctr">
                    <a:lnB w="12700" cap="flat" cmpd="sng" algn="ctr">
                      <a:solidFill>
                        <a:schemeClr val="bg1">
                          <a:lumMod val="50000"/>
                        </a:schemeClr>
                      </a:solidFill>
                      <a:prstDash val="solid"/>
                      <a:round/>
                      <a:headEnd type="none" w="med" len="med"/>
                      <a:tailEnd type="none" w="med" len="med"/>
                    </a:lnB>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3500000" scaled="1"/>
                      <a:tileRect/>
                    </a:gradFill>
                  </a:tcPr>
                </a:tc>
              </a:tr>
              <a:tr h="646130">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400" b="1" u="none" strike="noStrike" dirty="0" smtClean="0">
                          <a:solidFill>
                            <a:srgbClr val="000000"/>
                          </a:solidFill>
                          <a:effectLst/>
                        </a:rPr>
                        <a:t>City &amp; County of Denver,</a:t>
                      </a:r>
                      <a:r>
                        <a:rPr lang="en-US" sz="1400" b="1" u="none" strike="noStrike" baseline="0" dirty="0" smtClean="0">
                          <a:solidFill>
                            <a:srgbClr val="000000"/>
                          </a:solidFill>
                          <a:effectLst/>
                        </a:rPr>
                        <a:t> </a:t>
                      </a:r>
                      <a:r>
                        <a:rPr lang="en-US" sz="1400" b="1" u="none" strike="noStrike" dirty="0" smtClean="0">
                          <a:solidFill>
                            <a:srgbClr val="000000"/>
                          </a:solidFill>
                          <a:effectLst/>
                        </a:rPr>
                        <a:t>Office </a:t>
                      </a:r>
                      <a:r>
                        <a:rPr lang="en-US" sz="1400" b="1" u="none" strike="noStrike" dirty="0">
                          <a:solidFill>
                            <a:srgbClr val="000000"/>
                          </a:solidFill>
                          <a:effectLst/>
                        </a:rPr>
                        <a:t>of Economic </a:t>
                      </a:r>
                      <a:r>
                        <a:rPr lang="en-US" sz="1400" b="1" u="none" strike="noStrike" dirty="0" smtClean="0">
                          <a:solidFill>
                            <a:srgbClr val="000000"/>
                          </a:solidFill>
                          <a:effectLst/>
                        </a:rPr>
                        <a:t>Development</a:t>
                      </a:r>
                      <a:endParaRPr lang="en-US" sz="1400" b="1" i="0" u="none" strike="noStrike" dirty="0">
                        <a:solidFill>
                          <a:srgbClr val="000000"/>
                        </a:solidFill>
                        <a:effectLst/>
                        <a:latin typeface="Calibri"/>
                      </a:endParaRPr>
                    </a:p>
                  </a:txBody>
                  <a:tcPr marL="1828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smtClean="0">
                          <a:solidFill>
                            <a:srgbClr val="000000"/>
                          </a:solidFill>
                        </a:rPr>
                        <a:t>Solar contribution to NZE community, strategies</a:t>
                      </a:r>
                      <a:endParaRPr lang="en-US" sz="1400" b="1" dirty="0">
                        <a:solidFill>
                          <a:srgbClr val="000000"/>
                        </a:solidFill>
                      </a:endParaRPr>
                    </a:p>
                  </a:txBody>
                  <a:tcPr marL="1828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381000">
                <a:tc>
                  <a:txBody>
                    <a:bodyPr/>
                    <a:lstStyle/>
                    <a:p>
                      <a:pPr algn="l" fontAlgn="b"/>
                      <a:r>
                        <a:rPr lang="en-US" sz="1400" b="1" u="none" strike="noStrike" dirty="0" smtClean="0">
                          <a:solidFill>
                            <a:srgbClr val="000000"/>
                          </a:solidFill>
                          <a:effectLst/>
                        </a:rPr>
                        <a:t>City of Camden, New</a:t>
                      </a:r>
                      <a:r>
                        <a:rPr lang="en-US" sz="1400" b="1" u="none" strike="noStrike" baseline="0" dirty="0" smtClean="0">
                          <a:solidFill>
                            <a:srgbClr val="000000"/>
                          </a:solidFill>
                          <a:effectLst/>
                        </a:rPr>
                        <a:t> Jersey</a:t>
                      </a:r>
                      <a:endParaRPr lang="en-US" sz="1400" b="1" i="0" u="none" strike="noStrike" dirty="0">
                        <a:solidFill>
                          <a:srgbClr val="000000"/>
                        </a:solidFill>
                        <a:effectLst/>
                        <a:latin typeface="Calibri"/>
                      </a:endParaRPr>
                    </a:p>
                  </a:txBody>
                  <a:tcPr marL="1828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smtClean="0">
                          <a:solidFill>
                            <a:srgbClr val="000000"/>
                          </a:solidFill>
                        </a:rPr>
                        <a:t>Solar on contaminated lands</a:t>
                      </a:r>
                      <a:endParaRPr lang="en-US" sz="1400" b="1" dirty="0">
                        <a:solidFill>
                          <a:srgbClr val="000000"/>
                        </a:solidFill>
                      </a:endParaRPr>
                    </a:p>
                  </a:txBody>
                  <a:tcPr marL="1828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535399">
                <a:tc>
                  <a:txBody>
                    <a:bodyPr/>
                    <a:lstStyle/>
                    <a:p>
                      <a:pPr algn="l" fontAlgn="b"/>
                      <a:r>
                        <a:rPr lang="en-US" sz="1400" b="1" u="none" strike="noStrike" dirty="0">
                          <a:solidFill>
                            <a:srgbClr val="000000"/>
                          </a:solidFill>
                          <a:effectLst/>
                        </a:rPr>
                        <a:t>City and County of Denver, Mayor’s Office</a:t>
                      </a:r>
                      <a:endParaRPr lang="en-US" sz="1400" b="1" i="0" u="none" strike="noStrike" dirty="0">
                        <a:solidFill>
                          <a:srgbClr val="000000"/>
                        </a:solidFill>
                        <a:effectLst/>
                        <a:latin typeface="Calibri"/>
                      </a:endParaRPr>
                    </a:p>
                  </a:txBody>
                  <a:tcPr marL="1828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smtClean="0">
                          <a:solidFill>
                            <a:srgbClr val="000000"/>
                          </a:solidFill>
                        </a:rPr>
                        <a:t>Solar Benefits technical</a:t>
                      </a:r>
                      <a:r>
                        <a:rPr lang="en-US" sz="1400" b="1" baseline="0" dirty="0" smtClean="0">
                          <a:solidFill>
                            <a:srgbClr val="000000"/>
                          </a:solidFill>
                        </a:rPr>
                        <a:t> support</a:t>
                      </a:r>
                      <a:endParaRPr lang="en-US" sz="1400" b="1" dirty="0">
                        <a:solidFill>
                          <a:srgbClr val="000000"/>
                        </a:solidFill>
                      </a:endParaRPr>
                    </a:p>
                  </a:txBody>
                  <a:tcPr marL="1828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455201">
                <a:tc>
                  <a:txBody>
                    <a:bodyPr/>
                    <a:lstStyle/>
                    <a:p>
                      <a:pPr algn="l" fontAlgn="b"/>
                      <a:r>
                        <a:rPr lang="en-US" sz="1400" b="1" u="none" strike="noStrike" dirty="0">
                          <a:solidFill>
                            <a:srgbClr val="000000"/>
                          </a:solidFill>
                          <a:effectLst/>
                        </a:rPr>
                        <a:t>Montana Senate District 33</a:t>
                      </a:r>
                      <a:endParaRPr lang="en-US" sz="1400" b="1" i="0" u="none" strike="noStrike" dirty="0">
                        <a:solidFill>
                          <a:srgbClr val="000000"/>
                        </a:solidFill>
                        <a:effectLst/>
                        <a:latin typeface="Calibri"/>
                      </a:endParaRPr>
                    </a:p>
                  </a:txBody>
                  <a:tcPr marL="1828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smtClean="0">
                          <a:solidFill>
                            <a:srgbClr val="000000"/>
                          </a:solidFill>
                        </a:rPr>
                        <a:t>Solar Ready Design presentation</a:t>
                      </a:r>
                      <a:endParaRPr lang="en-US" sz="1400" b="1" dirty="0">
                        <a:solidFill>
                          <a:srgbClr val="000000"/>
                        </a:solidFill>
                      </a:endParaRPr>
                    </a:p>
                  </a:txBody>
                  <a:tcPr marL="1828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535399">
                <a:tc>
                  <a:txBody>
                    <a:bodyPr/>
                    <a:lstStyle/>
                    <a:p>
                      <a:pPr algn="l" fontAlgn="b"/>
                      <a:r>
                        <a:rPr lang="en-US" sz="1400" b="1" u="none" strike="noStrike" dirty="0">
                          <a:solidFill>
                            <a:srgbClr val="000000"/>
                          </a:solidFill>
                          <a:effectLst/>
                        </a:rPr>
                        <a:t>Delaware Public Service Commission</a:t>
                      </a:r>
                      <a:endParaRPr lang="en-US" sz="1400" b="1" i="0" u="none" strike="noStrike" dirty="0">
                        <a:solidFill>
                          <a:srgbClr val="000000"/>
                        </a:solidFill>
                        <a:effectLst/>
                        <a:latin typeface="Calibri"/>
                      </a:endParaRPr>
                    </a:p>
                  </a:txBody>
                  <a:tcPr marL="1828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smtClean="0">
                          <a:solidFill>
                            <a:srgbClr val="000000"/>
                          </a:solidFill>
                        </a:rPr>
                        <a:t>Technology</a:t>
                      </a:r>
                      <a:r>
                        <a:rPr lang="en-US" sz="1400" b="1" baseline="0" dirty="0" smtClean="0">
                          <a:solidFill>
                            <a:srgbClr val="000000"/>
                          </a:solidFill>
                        </a:rPr>
                        <a:t> – Inverter accuracy</a:t>
                      </a:r>
                      <a:endParaRPr lang="en-US" sz="1400" b="1" dirty="0">
                        <a:solidFill>
                          <a:srgbClr val="000000"/>
                        </a:solidFill>
                      </a:endParaRPr>
                    </a:p>
                  </a:txBody>
                  <a:tcPr marL="1828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379001">
                <a:tc>
                  <a:txBody>
                    <a:bodyPr/>
                    <a:lstStyle/>
                    <a:p>
                      <a:pPr algn="l" fontAlgn="b"/>
                      <a:r>
                        <a:rPr lang="en-US" sz="1400" b="1" u="none" strike="noStrike" dirty="0" smtClean="0">
                          <a:solidFill>
                            <a:srgbClr val="000000"/>
                          </a:solidFill>
                          <a:effectLst/>
                        </a:rPr>
                        <a:t>County</a:t>
                      </a:r>
                      <a:r>
                        <a:rPr lang="en-US" sz="1400" b="1" u="none" strike="noStrike" baseline="0" dirty="0" smtClean="0">
                          <a:solidFill>
                            <a:srgbClr val="000000"/>
                          </a:solidFill>
                          <a:effectLst/>
                        </a:rPr>
                        <a:t> of Kauai, Hawaii</a:t>
                      </a:r>
                      <a:endParaRPr lang="en-US" sz="1400" b="1" i="0" u="none" strike="noStrike" dirty="0">
                        <a:solidFill>
                          <a:srgbClr val="000000"/>
                        </a:solidFill>
                        <a:effectLst/>
                        <a:latin typeface="Calibri"/>
                      </a:endParaRPr>
                    </a:p>
                  </a:txBody>
                  <a:tcPr marL="1828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smtClean="0">
                          <a:solidFill>
                            <a:srgbClr val="000000"/>
                          </a:solidFill>
                        </a:rPr>
                        <a:t>RFP</a:t>
                      </a:r>
                      <a:r>
                        <a:rPr lang="en-US" sz="1400" b="1" baseline="0" dirty="0" smtClean="0">
                          <a:solidFill>
                            <a:srgbClr val="000000"/>
                          </a:solidFill>
                        </a:rPr>
                        <a:t> Assistance</a:t>
                      </a:r>
                      <a:endParaRPr lang="en-US" sz="1400" b="1" dirty="0">
                        <a:solidFill>
                          <a:srgbClr val="000000"/>
                        </a:solidFill>
                      </a:endParaRPr>
                    </a:p>
                  </a:txBody>
                  <a:tcPr marL="1828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457200">
                <a:tc>
                  <a:txBody>
                    <a:bodyPr/>
                    <a:lstStyle/>
                    <a:p>
                      <a:pPr algn="l" fontAlgn="b"/>
                      <a:r>
                        <a:rPr lang="en-US" sz="1400" b="1" u="none" strike="noStrike" dirty="0">
                          <a:solidFill>
                            <a:srgbClr val="000000"/>
                          </a:solidFill>
                          <a:effectLst/>
                        </a:rPr>
                        <a:t>City of Chicago</a:t>
                      </a:r>
                      <a:endParaRPr lang="en-US" sz="1400" b="1" i="0" u="none" strike="noStrike" dirty="0">
                        <a:solidFill>
                          <a:srgbClr val="000000"/>
                        </a:solidFill>
                        <a:effectLst/>
                        <a:latin typeface="Calibri"/>
                      </a:endParaRPr>
                    </a:p>
                  </a:txBody>
                  <a:tcPr marL="1828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smtClean="0">
                          <a:solidFill>
                            <a:srgbClr val="000000"/>
                          </a:solidFill>
                        </a:rPr>
                        <a:t>Airport</a:t>
                      </a:r>
                      <a:r>
                        <a:rPr lang="en-US" sz="1400" b="1" baseline="0" dirty="0" smtClean="0">
                          <a:solidFill>
                            <a:srgbClr val="000000"/>
                          </a:solidFill>
                        </a:rPr>
                        <a:t> project technical support</a:t>
                      </a:r>
                      <a:endParaRPr lang="en-US" sz="1400" b="1" dirty="0">
                        <a:solidFill>
                          <a:srgbClr val="000000"/>
                        </a:solidFill>
                      </a:endParaRPr>
                    </a:p>
                  </a:txBody>
                  <a:tcPr marL="1828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535399">
                <a:tc>
                  <a:txBody>
                    <a:bodyPr/>
                    <a:lstStyle/>
                    <a:p>
                      <a:pPr algn="l" fontAlgn="b"/>
                      <a:r>
                        <a:rPr lang="en-US" sz="1400" b="1" u="none" strike="noStrike" dirty="0">
                          <a:solidFill>
                            <a:srgbClr val="000000"/>
                          </a:solidFill>
                          <a:effectLst/>
                        </a:rPr>
                        <a:t>Louisiana PSC </a:t>
                      </a:r>
                      <a:endParaRPr lang="en-US" sz="1400" b="1" i="0" u="none" strike="noStrike" dirty="0">
                        <a:solidFill>
                          <a:srgbClr val="000000"/>
                        </a:solidFill>
                        <a:effectLst/>
                        <a:latin typeface="Calibri"/>
                      </a:endParaRPr>
                    </a:p>
                  </a:txBody>
                  <a:tcPr marL="1828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smtClean="0">
                          <a:solidFill>
                            <a:srgbClr val="000000"/>
                          </a:solidFill>
                        </a:rPr>
                        <a:t>Net metering caps presentation</a:t>
                      </a:r>
                      <a:endParaRPr lang="en-US" sz="1400" b="1" dirty="0">
                        <a:solidFill>
                          <a:srgbClr val="000000"/>
                        </a:solidFill>
                      </a:endParaRPr>
                    </a:p>
                  </a:txBody>
                  <a:tcPr marL="1828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379001">
                <a:tc>
                  <a:txBody>
                    <a:bodyPr/>
                    <a:lstStyle/>
                    <a:p>
                      <a:pPr algn="l" fontAlgn="b"/>
                      <a:r>
                        <a:rPr lang="en-US" sz="1400" b="1" u="none" strike="noStrike" dirty="0">
                          <a:solidFill>
                            <a:srgbClr val="000000"/>
                          </a:solidFill>
                          <a:effectLst/>
                        </a:rPr>
                        <a:t>City of </a:t>
                      </a:r>
                      <a:r>
                        <a:rPr lang="en-US" sz="1400" b="1" u="none" strike="noStrike" dirty="0" smtClean="0">
                          <a:solidFill>
                            <a:srgbClr val="000000"/>
                          </a:solidFill>
                          <a:effectLst/>
                        </a:rPr>
                        <a:t>Tucson</a:t>
                      </a:r>
                      <a:endParaRPr lang="en-US" sz="1400" b="1" i="0" u="none" strike="noStrike" dirty="0">
                        <a:solidFill>
                          <a:srgbClr val="000000"/>
                        </a:solidFill>
                        <a:effectLst/>
                        <a:latin typeface="Calibri"/>
                      </a:endParaRPr>
                    </a:p>
                  </a:txBody>
                  <a:tcPr marL="1828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smtClean="0">
                          <a:solidFill>
                            <a:srgbClr val="000000"/>
                          </a:solidFill>
                        </a:rPr>
                        <a:t>Financing Options for PV</a:t>
                      </a:r>
                      <a:endParaRPr lang="en-US" sz="1400" b="1" dirty="0">
                        <a:solidFill>
                          <a:srgbClr val="000000"/>
                        </a:solidFill>
                      </a:endParaRPr>
                    </a:p>
                  </a:txBody>
                  <a:tcPr marL="1828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401540">
                <a:tc>
                  <a:txBody>
                    <a:bodyPr/>
                    <a:lstStyle/>
                    <a:p>
                      <a:pPr algn="l" fontAlgn="b"/>
                      <a:r>
                        <a:rPr lang="en-US" sz="1400" b="1" u="none" strike="noStrike" dirty="0">
                          <a:solidFill>
                            <a:srgbClr val="000000"/>
                          </a:solidFill>
                          <a:effectLst/>
                        </a:rPr>
                        <a:t>Ranson, WV</a:t>
                      </a:r>
                      <a:endParaRPr lang="en-US" sz="1400" b="1" i="0" u="none" strike="noStrike" dirty="0">
                        <a:solidFill>
                          <a:srgbClr val="000000"/>
                        </a:solidFill>
                        <a:effectLst/>
                        <a:latin typeface="Calibri"/>
                      </a:endParaRPr>
                    </a:p>
                  </a:txBody>
                  <a:tcPr marL="1828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smtClean="0">
                          <a:solidFill>
                            <a:srgbClr val="000000"/>
                          </a:solidFill>
                        </a:rPr>
                        <a:t>Policy Options</a:t>
                      </a:r>
                    </a:p>
                  </a:txBody>
                  <a:tcPr marL="1828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401540">
                <a:tc>
                  <a:txBody>
                    <a:bodyPr/>
                    <a:lstStyle/>
                    <a:p>
                      <a:pPr algn="l" fontAlgn="b"/>
                      <a:r>
                        <a:rPr lang="en-US" sz="1400" b="1" i="0" u="none" strike="noStrike" dirty="0" smtClean="0">
                          <a:solidFill>
                            <a:srgbClr val="000000"/>
                          </a:solidFill>
                          <a:effectLst/>
                          <a:latin typeface="Calibri"/>
                        </a:rPr>
                        <a:t>Austin Electric Utility</a:t>
                      </a:r>
                      <a:r>
                        <a:rPr lang="en-US" sz="1400" b="1" i="0" u="none" strike="noStrike" baseline="0" dirty="0" smtClean="0">
                          <a:solidFill>
                            <a:srgbClr val="000000"/>
                          </a:solidFill>
                          <a:effectLst/>
                          <a:latin typeface="Calibri"/>
                        </a:rPr>
                        <a:t> Commission</a:t>
                      </a:r>
                      <a:endParaRPr lang="en-US" sz="1400" b="1" i="0" u="none" strike="noStrike" dirty="0">
                        <a:solidFill>
                          <a:srgbClr val="000000"/>
                        </a:solidFill>
                        <a:effectLst/>
                        <a:latin typeface="Calibri"/>
                      </a:endParaRPr>
                    </a:p>
                  </a:txBody>
                  <a:tcPr marL="1828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smtClean="0">
                          <a:solidFill>
                            <a:srgbClr val="000000"/>
                          </a:solidFill>
                        </a:rPr>
                        <a:t>Value of solar methodology</a:t>
                      </a:r>
                    </a:p>
                  </a:txBody>
                  <a:tcPr marL="1828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TextBox 6"/>
          <p:cNvSpPr txBox="1"/>
          <p:nvPr/>
        </p:nvSpPr>
        <p:spPr>
          <a:xfrm>
            <a:off x="5504214" y="2459117"/>
            <a:ext cx="3411186" cy="2417683"/>
          </a:xfrm>
          <a:prstGeom prst="round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3500000" scaled="1"/>
            <a:tileRect/>
          </a:gradFill>
          <a:ln>
            <a:noFill/>
          </a:ln>
          <a:effectLst>
            <a:outerShdw blurRad="149987" dist="250190" dir="8460000" algn="ctr">
              <a:srgbClr val="000000">
                <a:alpha val="28000"/>
              </a:srgbClr>
            </a:outerShdw>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000" b="1" dirty="0" smtClean="0">
                <a:solidFill>
                  <a:schemeClr val="bg1"/>
                </a:solidFill>
              </a:rPr>
              <a:t>Program Structure</a:t>
            </a:r>
          </a:p>
          <a:p>
            <a:pPr marL="285750" indent="-285750">
              <a:spcBef>
                <a:spcPts val="600"/>
              </a:spcBef>
              <a:buFont typeface="Wingdings" panose="05000000000000000000" pitchFamily="2" charset="2"/>
              <a:buChar char="§"/>
            </a:pPr>
            <a:r>
              <a:rPr lang="en-US" sz="1600" dirty="0" smtClean="0">
                <a:solidFill>
                  <a:schemeClr val="bg1"/>
                </a:solidFill>
              </a:rPr>
              <a:t>Rolling application throughout the year</a:t>
            </a:r>
          </a:p>
          <a:p>
            <a:pPr marL="285750" indent="-285750">
              <a:spcBef>
                <a:spcPts val="600"/>
              </a:spcBef>
              <a:buFont typeface="Wingdings" panose="05000000000000000000" pitchFamily="2" charset="2"/>
              <a:buChar char="§"/>
            </a:pPr>
            <a:r>
              <a:rPr lang="en-US" sz="1600" dirty="0" smtClean="0">
                <a:solidFill>
                  <a:schemeClr val="bg1"/>
                </a:solidFill>
              </a:rPr>
              <a:t>Short online application </a:t>
            </a:r>
          </a:p>
          <a:p>
            <a:pPr marL="285750" indent="-285750">
              <a:spcBef>
                <a:spcPts val="600"/>
              </a:spcBef>
              <a:buFont typeface="Wingdings" panose="05000000000000000000" pitchFamily="2" charset="2"/>
              <a:buChar char="§"/>
            </a:pPr>
            <a:r>
              <a:rPr lang="en-US" sz="1600" dirty="0" smtClean="0">
                <a:solidFill>
                  <a:schemeClr val="bg1"/>
                </a:solidFill>
              </a:rPr>
              <a:t>Quick turnaround time on request approval</a:t>
            </a:r>
          </a:p>
          <a:p>
            <a:pPr marL="285750" indent="-285750">
              <a:spcBef>
                <a:spcPts val="600"/>
              </a:spcBef>
              <a:buFont typeface="Wingdings" panose="05000000000000000000" pitchFamily="2" charset="2"/>
              <a:buChar char="§"/>
            </a:pPr>
            <a:r>
              <a:rPr lang="en-US" sz="1600" dirty="0" smtClean="0">
                <a:solidFill>
                  <a:schemeClr val="bg1"/>
                </a:solidFill>
              </a:rPr>
              <a:t>Up to 40 hours per request</a:t>
            </a:r>
          </a:p>
        </p:txBody>
      </p:sp>
    </p:spTree>
    <p:extLst>
      <p:ext uri="{BB962C8B-B14F-4D97-AF65-F5344CB8AC3E}">
        <p14:creationId xmlns:p14="http://schemas.microsoft.com/office/powerpoint/2010/main" val="1187235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95800" y="95569"/>
            <a:ext cx="4191000" cy="566928"/>
          </a:xfrm>
        </p:spPr>
        <p:txBody>
          <a:bodyPr>
            <a:normAutofit/>
          </a:bodyPr>
          <a:lstStyle/>
          <a:p>
            <a:r>
              <a:rPr lang="en-US" dirty="0" smtClean="0"/>
              <a:t>Tools, tools, tools</a:t>
            </a:r>
            <a:endParaRPr lang="en-US" dirty="0"/>
          </a:p>
        </p:txBody>
      </p:sp>
      <p:sp>
        <p:nvSpPr>
          <p:cNvPr id="4" name="Rectangle 3"/>
          <p:cNvSpPr/>
          <p:nvPr/>
        </p:nvSpPr>
        <p:spPr>
          <a:xfrm>
            <a:off x="4324751" y="5870815"/>
            <a:ext cx="4710392" cy="646331"/>
          </a:xfrm>
          <a:prstGeom prst="rect">
            <a:avLst/>
          </a:prstGeom>
        </p:spPr>
        <p:txBody>
          <a:bodyPr wrap="square">
            <a:spAutoFit/>
          </a:bodyPr>
          <a:lstStyle/>
          <a:p>
            <a:r>
              <a:rPr lang="en-US" dirty="0"/>
              <a:t>http://energy.gov/sites/prod/files/2016/03/f30/CLEAP_Tools_v2016-3.PDF</a:t>
            </a:r>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 y="42126"/>
            <a:ext cx="4324766" cy="678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061857" y="2308139"/>
            <a:ext cx="3579121" cy="710964"/>
          </a:xfrm>
          <a:prstGeom prst="rect">
            <a:avLst/>
          </a:prstGeom>
          <a:noFill/>
        </p:spPr>
        <p:txBody>
          <a:bodyPr wrap="none" rtlCol="0">
            <a:spAutoFit/>
          </a:bodyPr>
          <a:lstStyle/>
          <a:p>
            <a:r>
              <a:rPr lang="en-US" sz="3600" dirty="0" smtClean="0"/>
              <a:t>“Please Integrate”</a:t>
            </a:r>
            <a:endParaRPr lang="en-US" sz="3600" dirty="0"/>
          </a:p>
        </p:txBody>
      </p:sp>
    </p:spTree>
    <p:extLst>
      <p:ext uri="{BB962C8B-B14F-4D97-AF65-F5344CB8AC3E}">
        <p14:creationId xmlns:p14="http://schemas.microsoft.com/office/powerpoint/2010/main" val="4065077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6" name="TextBox 5"/>
          <p:cNvSpPr txBox="1"/>
          <p:nvPr/>
        </p:nvSpPr>
        <p:spPr>
          <a:xfrm>
            <a:off x="10886" y="849088"/>
            <a:ext cx="2971800" cy="5355312"/>
          </a:xfrm>
          <a:prstGeom prst="rect">
            <a:avLst/>
          </a:prstGeom>
          <a:solidFill>
            <a:schemeClr val="accent1">
              <a:lumMod val="20000"/>
              <a:lumOff val="80000"/>
            </a:schemeClr>
          </a:solidFill>
        </p:spPr>
        <p:txBody>
          <a:bodyPr wrap="square" rtlCol="0">
            <a:spAutoFit/>
          </a:bodyPr>
          <a:lstStyle/>
          <a:p>
            <a:r>
              <a:rPr lang="en-US" sz="2400" b="1" dirty="0" smtClean="0">
                <a:solidFill>
                  <a:srgbClr val="FFFFFF"/>
                </a:solidFill>
              </a:rPr>
              <a:t>CITY ENERGY PROFILES for 23,400+ U.S. Cities</a:t>
            </a:r>
          </a:p>
          <a:p>
            <a:r>
              <a:rPr lang="en-US" dirty="0" smtClean="0">
                <a:solidFill>
                  <a:srgbClr val="0070C0"/>
                </a:solidFill>
              </a:rPr>
              <a:t>Developed new, replicable methodology and estimated:</a:t>
            </a:r>
          </a:p>
          <a:p>
            <a:pPr marL="285750" indent="-285750">
              <a:buFont typeface="Arial" panose="020B0604020202020204" pitchFamily="34" charset="0"/>
              <a:buChar char="•"/>
            </a:pPr>
            <a:r>
              <a:rPr lang="en-US" dirty="0" smtClean="0">
                <a:solidFill>
                  <a:srgbClr val="0070C0"/>
                </a:solidFill>
              </a:rPr>
              <a:t>Electricity, natural gas, fuel consumption</a:t>
            </a:r>
          </a:p>
          <a:p>
            <a:pPr marL="285750" indent="-285750">
              <a:buFont typeface="Arial" panose="020B0604020202020204" pitchFamily="34" charset="0"/>
              <a:buChar char="•"/>
            </a:pPr>
            <a:r>
              <a:rPr lang="en-US" dirty="0" smtClean="0">
                <a:solidFill>
                  <a:srgbClr val="0070C0"/>
                </a:solidFill>
              </a:rPr>
              <a:t>Vehicle miles traveled</a:t>
            </a:r>
          </a:p>
          <a:p>
            <a:pPr marL="285750" indent="-285750">
              <a:buFont typeface="Arial" panose="020B0604020202020204" pitchFamily="34" charset="0"/>
              <a:buChar char="•"/>
            </a:pPr>
            <a:r>
              <a:rPr lang="en-US" dirty="0" smtClean="0">
                <a:solidFill>
                  <a:srgbClr val="0070C0"/>
                </a:solidFill>
              </a:rPr>
              <a:t>GHG Conversions</a:t>
            </a:r>
          </a:p>
          <a:p>
            <a:r>
              <a:rPr lang="en-US" dirty="0" smtClean="0">
                <a:solidFill>
                  <a:srgbClr val="0070C0"/>
                </a:solidFill>
              </a:rPr>
              <a:t>Provides actual data on:</a:t>
            </a:r>
          </a:p>
          <a:p>
            <a:pPr marL="285750" indent="-285750">
              <a:buFont typeface="Arial" panose="020B0604020202020204" pitchFamily="34" charset="0"/>
              <a:buChar char="•"/>
            </a:pPr>
            <a:r>
              <a:rPr lang="en-US" dirty="0">
                <a:solidFill>
                  <a:srgbClr val="0070C0"/>
                </a:solidFill>
              </a:rPr>
              <a:t>V</a:t>
            </a:r>
            <a:r>
              <a:rPr lang="en-US" dirty="0" smtClean="0">
                <a:solidFill>
                  <a:srgbClr val="0070C0"/>
                </a:solidFill>
              </a:rPr>
              <a:t>ehicle fuel types</a:t>
            </a:r>
          </a:p>
          <a:p>
            <a:pPr marL="285750" indent="-285750">
              <a:buFont typeface="Arial" panose="020B0604020202020204" pitchFamily="34" charset="0"/>
              <a:buChar char="•"/>
            </a:pPr>
            <a:r>
              <a:rPr lang="en-US" dirty="0" smtClean="0">
                <a:solidFill>
                  <a:srgbClr val="0070C0"/>
                </a:solidFill>
              </a:rPr>
              <a:t>Average fuel economy </a:t>
            </a:r>
          </a:p>
          <a:p>
            <a:r>
              <a:rPr lang="en-US" dirty="0" smtClean="0">
                <a:solidFill>
                  <a:srgbClr val="0070C0"/>
                </a:solidFill>
              </a:rPr>
              <a:t>Within weeks: </a:t>
            </a:r>
          </a:p>
          <a:p>
            <a:pPr marL="285750" indent="-285750">
              <a:buFont typeface="Arial" panose="020B0604020202020204" pitchFamily="34" charset="0"/>
              <a:buChar char="•"/>
            </a:pPr>
            <a:r>
              <a:rPr lang="en-US" dirty="0" smtClean="0">
                <a:solidFill>
                  <a:srgbClr val="0070C0"/>
                </a:solidFill>
              </a:rPr>
              <a:t>Rooftop PV potential</a:t>
            </a:r>
          </a:p>
          <a:p>
            <a:pPr marL="285750" indent="-285750">
              <a:buFont typeface="Arial" panose="020B0604020202020204" pitchFamily="34" charset="0"/>
              <a:buChar char="•"/>
            </a:pPr>
            <a:r>
              <a:rPr lang="en-US" dirty="0">
                <a:solidFill>
                  <a:srgbClr val="0070C0"/>
                </a:solidFill>
              </a:rPr>
              <a:t>B</a:t>
            </a:r>
            <a:r>
              <a:rPr lang="en-US" dirty="0" smtClean="0">
                <a:solidFill>
                  <a:srgbClr val="0070C0"/>
                </a:solidFill>
              </a:rPr>
              <a:t>uilding stock characterization</a:t>
            </a:r>
          </a:p>
          <a:p>
            <a:pPr marL="285750" indent="-285750">
              <a:buFont typeface="Arial" panose="020B0604020202020204" pitchFamily="34" charset="0"/>
              <a:buChar char="•"/>
            </a:pPr>
            <a:r>
              <a:rPr lang="en-US" dirty="0" smtClean="0">
                <a:solidFill>
                  <a:srgbClr val="0070C0"/>
                </a:solidFill>
              </a:rPr>
              <a:t>Industries by size and type</a:t>
            </a:r>
            <a:endParaRPr lang="en-US" dirty="0" smtClean="0"/>
          </a:p>
          <a:p>
            <a:r>
              <a:rPr lang="en-US" dirty="0" smtClean="0">
                <a:hlinkClick r:id="rId2" action="ppaction://hlinkfile"/>
              </a:rPr>
              <a:t>apps1.eere.energy.gov/sled</a:t>
            </a:r>
            <a:endParaRPr lang="en-US" dirty="0" smtClean="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14900" y="849088"/>
            <a:ext cx="5369869" cy="3929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314900" y="4934632"/>
            <a:ext cx="4758639" cy="1357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2843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pic>
        <p:nvPicPr>
          <p:cNvPr id="7"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12985" y="1130496"/>
            <a:ext cx="6105237" cy="4671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0886" y="849088"/>
            <a:ext cx="2971800" cy="5355312"/>
          </a:xfrm>
          <a:prstGeom prst="rect">
            <a:avLst/>
          </a:prstGeom>
          <a:solidFill>
            <a:schemeClr val="accent1">
              <a:lumMod val="20000"/>
              <a:lumOff val="80000"/>
            </a:schemeClr>
          </a:solidFill>
        </p:spPr>
        <p:txBody>
          <a:bodyPr wrap="square" rtlCol="0">
            <a:spAutoFit/>
          </a:bodyPr>
          <a:lstStyle/>
          <a:p>
            <a:r>
              <a:rPr lang="en-US" sz="2400" b="1" dirty="0" smtClean="0">
                <a:solidFill>
                  <a:srgbClr val="FFFFFF"/>
                </a:solidFill>
              </a:rPr>
              <a:t>CITY ENERGY PROFILES for 23,400+ U.S. Cities</a:t>
            </a:r>
          </a:p>
          <a:p>
            <a:r>
              <a:rPr lang="en-US" dirty="0" smtClean="0">
                <a:solidFill>
                  <a:srgbClr val="0070C0"/>
                </a:solidFill>
              </a:rPr>
              <a:t>Developed new, replicable methodology and estimated:</a:t>
            </a:r>
          </a:p>
          <a:p>
            <a:pPr marL="285750" indent="-285750">
              <a:buFont typeface="Arial" panose="020B0604020202020204" pitchFamily="34" charset="0"/>
              <a:buChar char="•"/>
            </a:pPr>
            <a:r>
              <a:rPr lang="en-US" dirty="0" smtClean="0">
                <a:solidFill>
                  <a:srgbClr val="0070C0"/>
                </a:solidFill>
              </a:rPr>
              <a:t>Electricity, natural gas, fuel consumption</a:t>
            </a:r>
          </a:p>
          <a:p>
            <a:pPr marL="285750" indent="-285750">
              <a:buFont typeface="Arial" panose="020B0604020202020204" pitchFamily="34" charset="0"/>
              <a:buChar char="•"/>
            </a:pPr>
            <a:r>
              <a:rPr lang="en-US" dirty="0" smtClean="0">
                <a:solidFill>
                  <a:srgbClr val="0070C0"/>
                </a:solidFill>
              </a:rPr>
              <a:t>Vehicle miles traveled</a:t>
            </a:r>
          </a:p>
          <a:p>
            <a:pPr marL="285750" indent="-285750">
              <a:buFont typeface="Arial" panose="020B0604020202020204" pitchFamily="34" charset="0"/>
              <a:buChar char="•"/>
            </a:pPr>
            <a:r>
              <a:rPr lang="en-US" dirty="0" smtClean="0">
                <a:solidFill>
                  <a:srgbClr val="0070C0"/>
                </a:solidFill>
              </a:rPr>
              <a:t>GHG Conversions</a:t>
            </a:r>
          </a:p>
          <a:p>
            <a:r>
              <a:rPr lang="en-US" dirty="0" smtClean="0">
                <a:solidFill>
                  <a:srgbClr val="0070C0"/>
                </a:solidFill>
              </a:rPr>
              <a:t>Provides actual data on:</a:t>
            </a:r>
          </a:p>
          <a:p>
            <a:pPr marL="285750" indent="-285750">
              <a:buFont typeface="Arial" panose="020B0604020202020204" pitchFamily="34" charset="0"/>
              <a:buChar char="•"/>
            </a:pPr>
            <a:r>
              <a:rPr lang="en-US" dirty="0">
                <a:solidFill>
                  <a:srgbClr val="0070C0"/>
                </a:solidFill>
              </a:rPr>
              <a:t>V</a:t>
            </a:r>
            <a:r>
              <a:rPr lang="en-US" dirty="0" smtClean="0">
                <a:solidFill>
                  <a:srgbClr val="0070C0"/>
                </a:solidFill>
              </a:rPr>
              <a:t>ehicle fuel types</a:t>
            </a:r>
          </a:p>
          <a:p>
            <a:pPr marL="285750" indent="-285750">
              <a:buFont typeface="Arial" panose="020B0604020202020204" pitchFamily="34" charset="0"/>
              <a:buChar char="•"/>
            </a:pPr>
            <a:r>
              <a:rPr lang="en-US" dirty="0" smtClean="0">
                <a:solidFill>
                  <a:srgbClr val="0070C0"/>
                </a:solidFill>
              </a:rPr>
              <a:t>Average fuel economy </a:t>
            </a:r>
          </a:p>
          <a:p>
            <a:r>
              <a:rPr lang="en-US" dirty="0" smtClean="0">
                <a:solidFill>
                  <a:srgbClr val="0070C0"/>
                </a:solidFill>
              </a:rPr>
              <a:t>Within weeks: </a:t>
            </a:r>
          </a:p>
          <a:p>
            <a:pPr marL="285750" indent="-285750">
              <a:buFont typeface="Arial" panose="020B0604020202020204" pitchFamily="34" charset="0"/>
              <a:buChar char="•"/>
            </a:pPr>
            <a:r>
              <a:rPr lang="en-US" dirty="0" smtClean="0">
                <a:solidFill>
                  <a:srgbClr val="0070C0"/>
                </a:solidFill>
              </a:rPr>
              <a:t>Rooftop PV potential</a:t>
            </a:r>
          </a:p>
          <a:p>
            <a:pPr marL="285750" indent="-285750">
              <a:buFont typeface="Arial" panose="020B0604020202020204" pitchFamily="34" charset="0"/>
              <a:buChar char="•"/>
            </a:pPr>
            <a:r>
              <a:rPr lang="en-US" dirty="0">
                <a:solidFill>
                  <a:srgbClr val="0070C0"/>
                </a:solidFill>
              </a:rPr>
              <a:t>B</a:t>
            </a:r>
            <a:r>
              <a:rPr lang="en-US" dirty="0" smtClean="0">
                <a:solidFill>
                  <a:srgbClr val="0070C0"/>
                </a:solidFill>
              </a:rPr>
              <a:t>uilding stock characterization</a:t>
            </a:r>
          </a:p>
          <a:p>
            <a:pPr marL="285750" indent="-285750">
              <a:buFont typeface="Arial" panose="020B0604020202020204" pitchFamily="34" charset="0"/>
              <a:buChar char="•"/>
            </a:pPr>
            <a:r>
              <a:rPr lang="en-US" dirty="0" smtClean="0">
                <a:solidFill>
                  <a:srgbClr val="0070C0"/>
                </a:solidFill>
              </a:rPr>
              <a:t>Industries by size and type</a:t>
            </a:r>
            <a:endParaRPr lang="en-US" dirty="0" smtClean="0"/>
          </a:p>
          <a:p>
            <a:r>
              <a:rPr lang="en-US" dirty="0" smtClean="0">
                <a:hlinkClick r:id="rId3" action="ppaction://hlinkfile"/>
              </a:rPr>
              <a:t>apps1.eere.energy.gov/sled</a:t>
            </a:r>
            <a:endParaRPr lang="en-US" dirty="0" smtClean="0"/>
          </a:p>
        </p:txBody>
      </p:sp>
    </p:spTree>
    <p:extLst>
      <p:ext uri="{BB962C8B-B14F-4D97-AF65-F5344CB8AC3E}">
        <p14:creationId xmlns:p14="http://schemas.microsoft.com/office/powerpoint/2010/main" val="1455198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6" name="TextBox 5"/>
          <p:cNvSpPr txBox="1"/>
          <p:nvPr/>
        </p:nvSpPr>
        <p:spPr>
          <a:xfrm>
            <a:off x="10886" y="849088"/>
            <a:ext cx="2971800" cy="5355312"/>
          </a:xfrm>
          <a:prstGeom prst="rect">
            <a:avLst/>
          </a:prstGeom>
          <a:solidFill>
            <a:schemeClr val="accent1">
              <a:lumMod val="20000"/>
              <a:lumOff val="80000"/>
            </a:schemeClr>
          </a:solidFill>
        </p:spPr>
        <p:txBody>
          <a:bodyPr wrap="square" rtlCol="0">
            <a:spAutoFit/>
          </a:bodyPr>
          <a:lstStyle/>
          <a:p>
            <a:r>
              <a:rPr lang="en-US" sz="2400" b="1" dirty="0" smtClean="0">
                <a:solidFill>
                  <a:srgbClr val="FFFFFF"/>
                </a:solidFill>
              </a:rPr>
              <a:t>CITY ENERGY PROFILES for 23,400+ U.S. Cities</a:t>
            </a:r>
          </a:p>
          <a:p>
            <a:r>
              <a:rPr lang="en-US" dirty="0" smtClean="0">
                <a:solidFill>
                  <a:srgbClr val="0070C0"/>
                </a:solidFill>
              </a:rPr>
              <a:t>Developed new, replicable methodology and estimated:</a:t>
            </a:r>
          </a:p>
          <a:p>
            <a:pPr marL="285750" indent="-285750">
              <a:buFont typeface="Arial" panose="020B0604020202020204" pitchFamily="34" charset="0"/>
              <a:buChar char="•"/>
            </a:pPr>
            <a:r>
              <a:rPr lang="en-US" dirty="0" smtClean="0">
                <a:solidFill>
                  <a:srgbClr val="0070C0"/>
                </a:solidFill>
              </a:rPr>
              <a:t>Electricity, natural gas, fuel consumption</a:t>
            </a:r>
          </a:p>
          <a:p>
            <a:pPr marL="285750" indent="-285750">
              <a:buFont typeface="Arial" panose="020B0604020202020204" pitchFamily="34" charset="0"/>
              <a:buChar char="•"/>
            </a:pPr>
            <a:r>
              <a:rPr lang="en-US" dirty="0" smtClean="0">
                <a:solidFill>
                  <a:srgbClr val="0070C0"/>
                </a:solidFill>
              </a:rPr>
              <a:t>Vehicle miles traveled</a:t>
            </a:r>
          </a:p>
          <a:p>
            <a:pPr marL="285750" indent="-285750">
              <a:buFont typeface="Arial" panose="020B0604020202020204" pitchFamily="34" charset="0"/>
              <a:buChar char="•"/>
            </a:pPr>
            <a:r>
              <a:rPr lang="en-US" dirty="0" smtClean="0">
                <a:solidFill>
                  <a:srgbClr val="0070C0"/>
                </a:solidFill>
              </a:rPr>
              <a:t>GHG Conversions</a:t>
            </a:r>
          </a:p>
          <a:p>
            <a:r>
              <a:rPr lang="en-US" dirty="0" smtClean="0">
                <a:solidFill>
                  <a:srgbClr val="0070C0"/>
                </a:solidFill>
              </a:rPr>
              <a:t>Provides actual data on:</a:t>
            </a:r>
          </a:p>
          <a:p>
            <a:pPr marL="285750" indent="-285750">
              <a:buFont typeface="Arial" panose="020B0604020202020204" pitchFamily="34" charset="0"/>
              <a:buChar char="•"/>
            </a:pPr>
            <a:r>
              <a:rPr lang="en-US" dirty="0">
                <a:solidFill>
                  <a:srgbClr val="0070C0"/>
                </a:solidFill>
              </a:rPr>
              <a:t>V</a:t>
            </a:r>
            <a:r>
              <a:rPr lang="en-US" dirty="0" smtClean="0">
                <a:solidFill>
                  <a:srgbClr val="0070C0"/>
                </a:solidFill>
              </a:rPr>
              <a:t>ehicle fuel types</a:t>
            </a:r>
          </a:p>
          <a:p>
            <a:pPr marL="285750" indent="-285750">
              <a:buFont typeface="Arial" panose="020B0604020202020204" pitchFamily="34" charset="0"/>
              <a:buChar char="•"/>
            </a:pPr>
            <a:r>
              <a:rPr lang="en-US" dirty="0" smtClean="0">
                <a:solidFill>
                  <a:srgbClr val="0070C0"/>
                </a:solidFill>
              </a:rPr>
              <a:t>Average fuel economy </a:t>
            </a:r>
          </a:p>
          <a:p>
            <a:r>
              <a:rPr lang="en-US" dirty="0" smtClean="0">
                <a:solidFill>
                  <a:srgbClr val="0070C0"/>
                </a:solidFill>
              </a:rPr>
              <a:t>Within weeks: </a:t>
            </a:r>
          </a:p>
          <a:p>
            <a:pPr marL="285750" indent="-285750">
              <a:buFont typeface="Arial" panose="020B0604020202020204" pitchFamily="34" charset="0"/>
              <a:buChar char="•"/>
            </a:pPr>
            <a:r>
              <a:rPr lang="en-US" dirty="0" smtClean="0">
                <a:solidFill>
                  <a:srgbClr val="0070C0"/>
                </a:solidFill>
              </a:rPr>
              <a:t>Rooftop PV potential</a:t>
            </a:r>
          </a:p>
          <a:p>
            <a:pPr marL="285750" indent="-285750">
              <a:buFont typeface="Arial" panose="020B0604020202020204" pitchFamily="34" charset="0"/>
              <a:buChar char="•"/>
            </a:pPr>
            <a:r>
              <a:rPr lang="en-US" dirty="0">
                <a:solidFill>
                  <a:srgbClr val="0070C0"/>
                </a:solidFill>
              </a:rPr>
              <a:t>B</a:t>
            </a:r>
            <a:r>
              <a:rPr lang="en-US" dirty="0" smtClean="0">
                <a:solidFill>
                  <a:srgbClr val="0070C0"/>
                </a:solidFill>
              </a:rPr>
              <a:t>uilding stock characterization</a:t>
            </a:r>
          </a:p>
          <a:p>
            <a:pPr marL="285750" indent="-285750">
              <a:buFont typeface="Arial" panose="020B0604020202020204" pitchFamily="34" charset="0"/>
              <a:buChar char="•"/>
            </a:pPr>
            <a:r>
              <a:rPr lang="en-US" dirty="0" smtClean="0">
                <a:solidFill>
                  <a:srgbClr val="0070C0"/>
                </a:solidFill>
              </a:rPr>
              <a:t>Industries by size and type</a:t>
            </a:r>
            <a:endParaRPr lang="en-US" dirty="0" smtClean="0"/>
          </a:p>
          <a:p>
            <a:r>
              <a:rPr lang="en-US" dirty="0" smtClean="0">
                <a:hlinkClick r:id="rId2" action="ppaction://hlinkfile"/>
              </a:rPr>
              <a:t>apps1.eere.energy.gov/sled</a:t>
            </a:r>
            <a:endParaRPr lang="en-US" dirty="0" smtClean="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57817" y="1591380"/>
            <a:ext cx="5675944" cy="3786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254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8851" y="1099450"/>
            <a:ext cx="9122235" cy="2492829"/>
          </a:xfrm>
        </p:spPr>
        <p:txBody>
          <a:bodyPr>
            <a:normAutofit/>
          </a:bodyPr>
          <a:lstStyle/>
          <a:p>
            <a:pPr marL="0" indent="0">
              <a:buNone/>
            </a:pPr>
            <a:r>
              <a:rPr lang="en-US" dirty="0" err="1" smtClean="0"/>
              <a:t>ReOpt</a:t>
            </a:r>
            <a:r>
              <a:rPr lang="en-US" dirty="0" smtClean="0"/>
              <a:t>: Technology Cost Optimization and Resiliency Quantification</a:t>
            </a:r>
            <a:endParaRPr lang="en-US" dirty="0"/>
          </a:p>
        </p:txBody>
      </p:sp>
      <p:sp>
        <p:nvSpPr>
          <p:cNvPr id="3" name="Title 2"/>
          <p:cNvSpPr>
            <a:spLocks noGrp="1"/>
          </p:cNvSpPr>
          <p:nvPr>
            <p:ph type="title"/>
          </p:nvPr>
        </p:nvSpPr>
        <p:spPr/>
        <p:txBody>
          <a:bodyPr/>
          <a:lstStyle/>
          <a:p>
            <a:r>
              <a:rPr lang="en-US" dirty="0" smtClean="0"/>
              <a:t>Tools</a:t>
            </a:r>
            <a:endParaRPr lang="en-US"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57" y="2341688"/>
            <a:ext cx="8577943" cy="3888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8851" y="6230041"/>
            <a:ext cx="6237519" cy="369332"/>
          </a:xfrm>
          <a:prstGeom prst="rect">
            <a:avLst/>
          </a:prstGeom>
        </p:spPr>
        <p:txBody>
          <a:bodyPr wrap="square">
            <a:spAutoFit/>
          </a:bodyPr>
          <a:lstStyle/>
          <a:p>
            <a:r>
              <a:rPr lang="en-US" dirty="0"/>
              <a:t>http://www.nrel.gov/tech_deployment/tools_reopt.html</a:t>
            </a:r>
          </a:p>
        </p:txBody>
      </p:sp>
    </p:spTree>
    <p:extLst>
      <p:ext uri="{BB962C8B-B14F-4D97-AF65-F5344CB8AC3E}">
        <p14:creationId xmlns:p14="http://schemas.microsoft.com/office/powerpoint/2010/main" val="2490047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Tools</a:t>
            </a:r>
            <a:endParaRPr lang="en-US" dirty="0"/>
          </a:p>
        </p:txBody>
      </p:sp>
      <p:pic>
        <p:nvPicPr>
          <p:cNvPr id="5122"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103417" y="794650"/>
            <a:ext cx="8931729" cy="5240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37457" y="6237514"/>
            <a:ext cx="2195153" cy="369332"/>
          </a:xfrm>
          <a:prstGeom prst="rect">
            <a:avLst/>
          </a:prstGeom>
          <a:noFill/>
        </p:spPr>
        <p:txBody>
          <a:bodyPr wrap="none" rtlCol="0">
            <a:spAutoFit/>
          </a:bodyPr>
          <a:lstStyle/>
          <a:p>
            <a:r>
              <a:rPr lang="en-US" dirty="0"/>
              <a:t>https://sam.nrel.gov/</a:t>
            </a:r>
          </a:p>
        </p:txBody>
      </p:sp>
    </p:spTree>
    <p:extLst>
      <p:ext uri="{BB962C8B-B14F-4D97-AF65-F5344CB8AC3E}">
        <p14:creationId xmlns:p14="http://schemas.microsoft.com/office/powerpoint/2010/main" val="2343445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Technical Assistance</a:t>
            </a:r>
            <a:endParaRPr lang="en-US" dirty="0"/>
          </a:p>
        </p:txBody>
      </p:sp>
      <p:graphicFrame>
        <p:nvGraphicFramePr>
          <p:cNvPr id="5" name="Diagram 4"/>
          <p:cNvGraphicFramePr/>
          <p:nvPr>
            <p:extLst>
              <p:ext uri="{D42A27DB-BD31-4B8C-83A1-F6EECF244321}">
                <p14:modId xmlns:p14="http://schemas.microsoft.com/office/powerpoint/2010/main" val="463767141"/>
              </p:ext>
            </p:extLst>
          </p:nvPr>
        </p:nvGraphicFramePr>
        <p:xfrm>
          <a:off x="-43561" y="707534"/>
          <a:ext cx="91440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8442350"/>
      </p:ext>
    </p:extLst>
  </p:cSld>
  <p:clrMapOvr>
    <a:masterClrMapping/>
  </p:clrMapOvr>
</p:sld>
</file>

<file path=ppt/theme/theme1.xml><?xml version="1.0" encoding="utf-8"?>
<a:theme xmlns:a="http://schemas.openxmlformats.org/drawingml/2006/main" name="nrel-presentation">
  <a:themeElements>
    <a:clrScheme name="Custom 2">
      <a:dk1>
        <a:srgbClr val="FFFFFF"/>
      </a:dk1>
      <a:lt1>
        <a:srgbClr val="0079C1"/>
      </a:lt1>
      <a:dk2>
        <a:srgbClr val="FFC425"/>
      </a:dk2>
      <a:lt2>
        <a:srgbClr val="8DC63F"/>
      </a:lt2>
      <a:accent1>
        <a:srgbClr val="0079C1"/>
      </a:accent1>
      <a:accent2>
        <a:srgbClr val="00A4E4"/>
      </a:accent2>
      <a:accent3>
        <a:srgbClr val="F6A01A"/>
      </a:accent3>
      <a:accent4>
        <a:srgbClr val="5E9732"/>
      </a:accent4>
      <a:accent5>
        <a:srgbClr val="933C06"/>
      </a:accent5>
      <a:accent6>
        <a:srgbClr val="6A737B"/>
      </a:accent6>
      <a:hlink>
        <a:srgbClr val="0079C1"/>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nrel-presentation.potx</Template>
  <TotalTime>5353</TotalTime>
  <Words>2166</Words>
  <Application>Microsoft Office PowerPoint</Application>
  <PresentationFormat>On-screen Show (4:3)</PresentationFormat>
  <Paragraphs>232</Paragraphs>
  <Slides>20</Slides>
  <Notes>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nrel-presentation</vt:lpstr>
      <vt:lpstr>PowerPoint Presentation</vt:lpstr>
      <vt:lpstr>What’s Available for Support?</vt:lpstr>
      <vt:lpstr>Tools, tools, tools</vt:lpstr>
      <vt:lpstr>Data</vt:lpstr>
      <vt:lpstr>Data</vt:lpstr>
      <vt:lpstr>Data</vt:lpstr>
      <vt:lpstr>Tools</vt:lpstr>
      <vt:lpstr>Tools</vt:lpstr>
      <vt:lpstr>Technical Assistance</vt:lpstr>
      <vt:lpstr>Research and Resources</vt:lpstr>
      <vt:lpstr>Thank You</vt:lpstr>
      <vt:lpstr>Cities Leading through Energy Analysis and Planning (Cities-LEAP)</vt:lpstr>
      <vt:lpstr>Wind Powering America/WINDExchange</vt:lpstr>
      <vt:lpstr>Office of Indian Energy/Tribal Energy</vt:lpstr>
      <vt:lpstr>Clean Cities Tiger Teams</vt:lpstr>
      <vt:lpstr>SolSmart</vt:lpstr>
      <vt:lpstr>Solar Technical Assistance Team (STAT) Network</vt:lpstr>
      <vt:lpstr>STAT TA: Summary</vt:lpstr>
      <vt:lpstr>What are states and localities asking STAT?</vt:lpstr>
      <vt:lpstr>State TA: Direct, Quick Response</vt:lpstr>
    </vt:vector>
  </TitlesOfParts>
  <Company>NREL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Joelynn Schroeder</dc:creator>
  <cp:lastModifiedBy>Jodie Van Horn</cp:lastModifiedBy>
  <cp:revision>347</cp:revision>
  <cp:lastPrinted>2016-02-06T02:05:59Z</cp:lastPrinted>
  <dcterms:created xsi:type="dcterms:W3CDTF">2016-02-02T19:57:34Z</dcterms:created>
  <dcterms:modified xsi:type="dcterms:W3CDTF">2016-07-11T14:44:34Z</dcterms:modified>
</cp:coreProperties>
</file>