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1" r:id="rId2"/>
    <p:sldId id="258" r:id="rId3"/>
    <p:sldId id="259" r:id="rId4"/>
    <p:sldId id="257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990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414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D8568-6CCB-5D40-9BA6-11EB4C040339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7F906-16C2-6646-8AA8-66A57E967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17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go100re.net/map/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://track0.org/cities-region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4000" cy="828845"/>
          </a:xfrm>
        </p:spPr>
        <p:txBody>
          <a:bodyPr/>
          <a:lstStyle/>
          <a:p>
            <a:r>
              <a:rPr lang="en-US" sz="3400" b="1" dirty="0"/>
              <a:t>How are Cities </a:t>
            </a:r>
            <a:r>
              <a:rPr lang="en-US" sz="3400" b="1" dirty="0" smtClean="0"/>
              <a:t>Going to Get </a:t>
            </a:r>
            <a:r>
              <a:rPr lang="en-US" sz="3400" b="1" dirty="0"/>
              <a:t>to 100% RE?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353" y="1171207"/>
            <a:ext cx="5150556" cy="5435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63" y="6246719"/>
            <a:ext cx="1464163" cy="51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53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058"/>
            <a:ext cx="9144000" cy="674913"/>
          </a:xfrm>
        </p:spPr>
        <p:txBody>
          <a:bodyPr/>
          <a:lstStyle/>
          <a:p>
            <a:r>
              <a:rPr lang="en-US" sz="3600" b="1" dirty="0" smtClean="0"/>
              <a:t>How are Cities Getting to 100% RE?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910765"/>
            <a:ext cx="8042276" cy="5349144"/>
          </a:xfrm>
        </p:spPr>
        <p:txBody>
          <a:bodyPr>
            <a:noAutofit/>
          </a:bodyPr>
          <a:lstStyle/>
          <a:p>
            <a:r>
              <a:rPr lang="en-US" sz="1800" dirty="0" smtClean="0"/>
              <a:t>Have access to or convert to emissions-free sources</a:t>
            </a:r>
          </a:p>
          <a:p>
            <a:pPr lvl="2"/>
            <a:r>
              <a:rPr lang="en-US" sz="1600" dirty="0" smtClean="0"/>
              <a:t>Electricity: Most often hydro</a:t>
            </a:r>
          </a:p>
          <a:p>
            <a:pPr lvl="2"/>
            <a:r>
              <a:rPr lang="en-US" sz="1600" dirty="0" smtClean="0"/>
              <a:t>Thermal: Biogas DE (Copenhagen, London); electrification (Oslo, SF exploring)</a:t>
            </a:r>
          </a:p>
          <a:p>
            <a:pPr lvl="2"/>
            <a:r>
              <a:rPr lang="en-US" sz="1600" dirty="0" smtClean="0"/>
              <a:t>Transportation: Electrification, biogas, hydrogen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Muni – greater control (but come with their own challenges)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B</a:t>
            </a:r>
            <a:r>
              <a:rPr lang="en-US" sz="1800" dirty="0" smtClean="0"/>
              <a:t>ut </a:t>
            </a:r>
            <a:r>
              <a:rPr lang="en-US" sz="1800" dirty="0"/>
              <a:t>most </a:t>
            </a:r>
            <a:r>
              <a:rPr lang="en-US" sz="1800" dirty="0" smtClean="0"/>
              <a:t>don’t have access to either – dependent </a:t>
            </a:r>
            <a:r>
              <a:rPr lang="en-US" sz="1800" dirty="0"/>
              <a:t>on decisions by </a:t>
            </a:r>
            <a:r>
              <a:rPr lang="en-US" sz="1800" dirty="0" smtClean="0"/>
              <a:t>IOUs, suppliers, other </a:t>
            </a:r>
            <a:r>
              <a:rPr lang="en-US" sz="1800" dirty="0"/>
              <a:t>levels of </a:t>
            </a:r>
            <a:r>
              <a:rPr lang="en-US" sz="1800" dirty="0" smtClean="0"/>
              <a:t>government, regulatory agencies they don’t control</a:t>
            </a:r>
          </a:p>
          <a:p>
            <a:pPr lvl="2"/>
            <a:r>
              <a:rPr lang="en-US" sz="1600" dirty="0" smtClean="0"/>
              <a:t>Electricity: Some control</a:t>
            </a:r>
          </a:p>
          <a:p>
            <a:pPr lvl="2"/>
            <a:r>
              <a:rPr lang="en-US" sz="1600" dirty="0" smtClean="0"/>
              <a:t>Thermal: Less control</a:t>
            </a:r>
          </a:p>
          <a:p>
            <a:pPr lvl="2"/>
            <a:r>
              <a:rPr lang="en-US" sz="1600" dirty="0" smtClean="0"/>
              <a:t>Transportation: Least control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1800" dirty="0"/>
              <a:t>T</a:t>
            </a:r>
            <a:r>
              <a:rPr lang="en-US" sz="1800" dirty="0" smtClean="0"/>
              <a:t>raditionally</a:t>
            </a:r>
            <a:r>
              <a:rPr lang="en-US" sz="1800" dirty="0"/>
              <a:t>, </a:t>
            </a:r>
            <a:r>
              <a:rPr lang="en-US" sz="1800" dirty="0" smtClean="0"/>
              <a:t>these cities </a:t>
            </a:r>
            <a:r>
              <a:rPr lang="en-US" sz="1800" dirty="0"/>
              <a:t>could not achieve 100% renewables unless these </a:t>
            </a:r>
            <a:r>
              <a:rPr lang="en-US" sz="1800" dirty="0" smtClean="0"/>
              <a:t>other entities </a:t>
            </a:r>
            <a:r>
              <a:rPr lang="en-US" sz="1800" dirty="0"/>
              <a:t>strive </a:t>
            </a:r>
            <a:r>
              <a:rPr lang="en-US" sz="1800" dirty="0" smtClean="0"/>
              <a:t>for (or are mandated to achieve) </a:t>
            </a:r>
            <a:r>
              <a:rPr lang="en-US" sz="1800" dirty="0"/>
              <a:t>the same </a:t>
            </a:r>
            <a:r>
              <a:rPr lang="en-US" sz="1800" dirty="0" smtClean="0"/>
              <a:t>goal</a:t>
            </a:r>
          </a:p>
          <a:p>
            <a:pPr>
              <a:spcBef>
                <a:spcPts val="600"/>
              </a:spcBef>
            </a:pPr>
            <a:r>
              <a:rPr lang="en-US" sz="2000" i="1" dirty="0" smtClean="0"/>
              <a:t>However, this conventional utility model is starting to change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63" y="6246719"/>
            <a:ext cx="1464163" cy="51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01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933161"/>
            <a:ext cx="8042276" cy="403427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b="1" dirty="0"/>
              <a:t>Some cities are starting to drive the redesigning of the conventional energy supply utility model, and creating a new vision for an energy system </a:t>
            </a:r>
            <a:r>
              <a:rPr lang="en-US" sz="1800" b="1" dirty="0" smtClean="0"/>
              <a:t>transformation</a:t>
            </a:r>
            <a:endParaRPr lang="en-US" sz="1800" b="1" dirty="0"/>
          </a:p>
          <a:p>
            <a:pPr lvl="1">
              <a:spcBef>
                <a:spcPts val="1800"/>
              </a:spcBef>
            </a:pPr>
            <a:r>
              <a:rPr lang="en-US" sz="1600" dirty="0" err="1" smtClean="0"/>
              <a:t>Municipalization</a:t>
            </a:r>
            <a:r>
              <a:rPr lang="en-US" sz="1600" dirty="0" smtClean="0"/>
              <a:t> (Sacramento, Boulder)</a:t>
            </a:r>
            <a:endParaRPr lang="en-US" sz="1600" dirty="0"/>
          </a:p>
          <a:p>
            <a:pPr lvl="1"/>
            <a:r>
              <a:rPr lang="en-US" sz="1600" dirty="0"/>
              <a:t>Community Choice </a:t>
            </a:r>
            <a:r>
              <a:rPr lang="en-US" sz="1600" dirty="0" smtClean="0"/>
              <a:t>Aggregation (Marin, SF, San Diego, San Jose, Chicago, Cleveland)</a:t>
            </a:r>
            <a:endParaRPr lang="en-US" sz="1600" dirty="0"/>
          </a:p>
          <a:p>
            <a:pPr lvl="3"/>
            <a:r>
              <a:rPr lang="en-US" sz="1600" dirty="0"/>
              <a:t>Allowed in: California, Illinois, Massachusetts, New Jersey, Ohio, New York &amp; Rhode Island</a:t>
            </a:r>
          </a:p>
          <a:p>
            <a:pPr lvl="3"/>
            <a:r>
              <a:rPr lang="en-US" sz="1600" dirty="0"/>
              <a:t>States considering: Utah, Delaware &amp; Minnesota</a:t>
            </a:r>
          </a:p>
          <a:p>
            <a:pPr lvl="1"/>
            <a:r>
              <a:rPr lang="en-US" sz="1600" dirty="0"/>
              <a:t>Decentralization via micro-grids, district heating &amp; cooling, tri-</a:t>
            </a:r>
            <a:r>
              <a:rPr lang="en-US" sz="1600" dirty="0" smtClean="0"/>
              <a:t>generation (Sydney, Copenhagen, Boston, Yokohama)</a:t>
            </a:r>
            <a:endParaRPr lang="en-US" sz="1600" dirty="0"/>
          </a:p>
          <a:p>
            <a:pPr lvl="1"/>
            <a:r>
              <a:rPr lang="en-US" sz="1600" dirty="0"/>
              <a:t>Maximizing energy </a:t>
            </a:r>
            <a:r>
              <a:rPr lang="en-US" sz="1600" dirty="0" smtClean="0"/>
              <a:t>efficiency (LA), pooled large-scale RE purchases (Washington DC, Melbourne), distributed </a:t>
            </a:r>
            <a:r>
              <a:rPr lang="en-US" sz="1600" dirty="0"/>
              <a:t>renewable energy </a:t>
            </a:r>
            <a:r>
              <a:rPr lang="en-US" sz="1600" dirty="0" smtClean="0"/>
              <a:t>systems</a:t>
            </a:r>
            <a:endParaRPr lang="en-US" sz="1600" dirty="0"/>
          </a:p>
          <a:p>
            <a:pPr marL="0" indent="0">
              <a:spcBef>
                <a:spcPts val="600"/>
              </a:spcBef>
              <a:buNone/>
            </a:pPr>
            <a:endParaRPr lang="en-US" sz="1400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4000" cy="739051"/>
          </a:xfrm>
        </p:spPr>
        <p:txBody>
          <a:bodyPr/>
          <a:lstStyle/>
          <a:p>
            <a:r>
              <a:rPr lang="en-US" sz="3600" b="1" dirty="0" smtClean="0"/>
              <a:t>How are Cities Getting to 100% RE?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583" y="4967434"/>
            <a:ext cx="4193740" cy="831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89" y="5272178"/>
            <a:ext cx="979641" cy="1398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258" y="5082884"/>
            <a:ext cx="2229071" cy="15880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6329" y="5914124"/>
            <a:ext cx="1741417" cy="7603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6246" y="5570335"/>
            <a:ext cx="2081579" cy="12086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5428" y="5770726"/>
            <a:ext cx="1449697" cy="108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74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41673"/>
          </a:xfrm>
        </p:spPr>
        <p:txBody>
          <a:bodyPr/>
          <a:lstStyle/>
          <a:p>
            <a:r>
              <a:rPr lang="en-US" sz="4200" b="1" dirty="0" smtClean="0"/>
              <a:t>Resources/Tools</a:t>
            </a:r>
            <a:endParaRPr lang="en-US" sz="4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584" y="1200887"/>
            <a:ext cx="3579342" cy="532348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b="1" dirty="0" smtClean="0"/>
              <a:t>Tools/Resources:</a:t>
            </a:r>
          </a:p>
          <a:p>
            <a:r>
              <a:rPr lang="en-US" sz="2000" dirty="0" smtClean="0"/>
              <a:t>Sierra Club/</a:t>
            </a:r>
            <a:r>
              <a:rPr lang="en-US" sz="2000" dirty="0" err="1" smtClean="0"/>
              <a:t>HereNow</a:t>
            </a:r>
            <a:r>
              <a:rPr lang="en-US" sz="2000" dirty="0" smtClean="0"/>
              <a:t> “American Views on 100% Clean Energy” national survey findings and messaging tips</a:t>
            </a:r>
          </a:p>
          <a:p>
            <a:r>
              <a:rPr lang="en-US" sz="2000" dirty="0" err="1" smtClean="0"/>
              <a:t>ecoAmerica</a:t>
            </a:r>
            <a:r>
              <a:rPr lang="en-US" sz="2000" dirty="0" smtClean="0"/>
              <a:t> public opinion research data (~$2500/city)</a:t>
            </a:r>
          </a:p>
          <a:p>
            <a:r>
              <a:rPr lang="en-US" sz="2000" dirty="0" smtClean="0"/>
              <a:t>CNCA </a:t>
            </a:r>
            <a:r>
              <a:rPr lang="en-US" sz="2000" dirty="0" err="1"/>
              <a:t>I</a:t>
            </a:r>
            <a:r>
              <a:rPr lang="en-US" sz="2000" dirty="0" err="1" smtClean="0"/>
              <a:t>nfographic</a:t>
            </a:r>
            <a:r>
              <a:rPr lang="en-US" sz="2000" dirty="0" smtClean="0"/>
              <a:t> </a:t>
            </a:r>
            <a:r>
              <a:rPr lang="en-US" sz="2000" dirty="0"/>
              <a:t>(communicating/messaging tool) and the 100% Cities strategies being developed to support cities' moves toward just transition to 100% </a:t>
            </a:r>
            <a:r>
              <a:rPr lang="en-US" sz="2000" dirty="0" smtClean="0"/>
              <a:t>renewables           (~$500/city)</a:t>
            </a:r>
          </a:p>
          <a:p>
            <a:r>
              <a:rPr lang="en-US" sz="2000" dirty="0" smtClean="0"/>
              <a:t>100% Cities Initiative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926" y="1184103"/>
            <a:ext cx="5195818" cy="5524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63" y="6246719"/>
            <a:ext cx="1464163" cy="51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6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92983"/>
          </a:xfrm>
        </p:spPr>
        <p:txBody>
          <a:bodyPr/>
          <a:lstStyle/>
          <a:p>
            <a:r>
              <a:rPr lang="en-US" b="1" dirty="0" smtClean="0"/>
              <a:t>Resources/Tools (cont.)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41026"/>
            <a:ext cx="8042276" cy="4343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USDN &amp; CNCA “Innovation Products”</a:t>
            </a:r>
          </a:p>
          <a:p>
            <a:pPr lvl="2"/>
            <a:r>
              <a:rPr lang="en-US" sz="1800" dirty="0" err="1" smtClean="0"/>
              <a:t>usdn.org</a:t>
            </a:r>
            <a:endParaRPr lang="en-US" sz="1800" dirty="0"/>
          </a:p>
          <a:p>
            <a:pPr lvl="2"/>
            <a:r>
              <a:rPr lang="en-US" sz="1800" dirty="0" err="1" smtClean="0"/>
              <a:t>carbonneutralcities.org</a:t>
            </a:r>
            <a:endParaRPr lang="en-US" sz="18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CNCA Deep Carbon Reduction Planning Framework &amp; online tool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://track0.org/cities-regions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2000" dirty="0">
                <a:hlinkClick r:id="rId3"/>
              </a:rPr>
              <a:t>http://www.go100re.net/map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RE 100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9546" y="4318000"/>
            <a:ext cx="1871970" cy="2398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563" y="6246719"/>
            <a:ext cx="1464163" cy="515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564" y="4318000"/>
            <a:ext cx="3622790" cy="2444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9428" y="4033609"/>
            <a:ext cx="3470118" cy="16266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9875" y="5795869"/>
            <a:ext cx="25400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778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279</TotalTime>
  <Words>360</Words>
  <Application>Microsoft Office PowerPoint</Application>
  <PresentationFormat>On-screen Show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Breeze</vt:lpstr>
      <vt:lpstr>How are Cities Going to Get to 100% RE?</vt:lpstr>
      <vt:lpstr>How are Cities Getting to 100% RE?</vt:lpstr>
      <vt:lpstr>How are Cities Getting to 100% RE?</vt:lpstr>
      <vt:lpstr>Resources/Tools</vt:lpstr>
      <vt:lpstr>Resources/Tools (cont.)</vt:lpstr>
    </vt:vector>
  </TitlesOfParts>
  <Company>USDN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Tools &amp; Resources to Support Cities’ 100% RE Implementation</dc:title>
  <dc:creator>Johanna Partin</dc:creator>
  <cp:lastModifiedBy>Jodie Van Horn</cp:lastModifiedBy>
  <cp:revision>13</cp:revision>
  <dcterms:created xsi:type="dcterms:W3CDTF">2016-07-08T18:37:14Z</dcterms:created>
  <dcterms:modified xsi:type="dcterms:W3CDTF">2016-07-11T14:45:55Z</dcterms:modified>
</cp:coreProperties>
</file>