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44"/>
  </p:notesMasterIdLst>
  <p:handoutMasterIdLst>
    <p:handoutMasterId r:id="rId45"/>
  </p:handoutMasterIdLst>
  <p:sldIdLst>
    <p:sldId id="1316" r:id="rId2"/>
    <p:sldId id="1427" r:id="rId3"/>
    <p:sldId id="1331" r:id="rId4"/>
    <p:sldId id="1429" r:id="rId5"/>
    <p:sldId id="1416" r:id="rId6"/>
    <p:sldId id="1430" r:id="rId7"/>
    <p:sldId id="1446" r:id="rId8"/>
    <p:sldId id="1327" r:id="rId9"/>
    <p:sldId id="1435" r:id="rId10"/>
    <p:sldId id="1436" r:id="rId11"/>
    <p:sldId id="1437" r:id="rId12"/>
    <p:sldId id="1391" r:id="rId13"/>
    <p:sldId id="1332" r:id="rId14"/>
    <p:sldId id="1392" r:id="rId15"/>
    <p:sldId id="1333" r:id="rId16"/>
    <p:sldId id="1334" r:id="rId17"/>
    <p:sldId id="1454" r:id="rId18"/>
    <p:sldId id="1359" r:id="rId19"/>
    <p:sldId id="1336" r:id="rId20"/>
    <p:sldId id="1337" r:id="rId21"/>
    <p:sldId id="1415" r:id="rId22"/>
    <p:sldId id="1447" r:id="rId23"/>
    <p:sldId id="1343" r:id="rId24"/>
    <p:sldId id="1326" r:id="rId25"/>
    <p:sldId id="1448" r:id="rId26"/>
    <p:sldId id="1438" r:id="rId27"/>
    <p:sldId id="1449" r:id="rId28"/>
    <p:sldId id="1452" r:id="rId29"/>
    <p:sldId id="1453" r:id="rId30"/>
    <p:sldId id="1455" r:id="rId31"/>
    <p:sldId id="1439" r:id="rId32"/>
    <p:sldId id="1441" r:id="rId33"/>
    <p:sldId id="1440" r:id="rId34"/>
    <p:sldId id="1385" r:id="rId35"/>
    <p:sldId id="1451" r:id="rId36"/>
    <p:sldId id="1379" r:id="rId37"/>
    <p:sldId id="1412" r:id="rId38"/>
    <p:sldId id="1442" r:id="rId39"/>
    <p:sldId id="1450" r:id="rId40"/>
    <p:sldId id="1404" r:id="rId41"/>
    <p:sldId id="1456" r:id="rId42"/>
    <p:sldId id="1445" r:id="rId43"/>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747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6418"/>
  </p:normalViewPr>
  <p:slideViewPr>
    <p:cSldViewPr>
      <p:cViewPr varScale="1">
        <p:scale>
          <a:sx n="146" d="100"/>
          <a:sy n="146" d="100"/>
        </p:scale>
        <p:origin x="176" y="23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72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en-US"/>
          </a:p>
        </p:txBody>
      </p:sp>
      <p:sp>
        <p:nvSpPr>
          <p:cNvPr id="839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endParaRPr lang="en-US"/>
          </a:p>
        </p:txBody>
      </p:sp>
      <p:sp>
        <p:nvSpPr>
          <p:cNvPr id="839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en-US"/>
          </a:p>
        </p:txBody>
      </p:sp>
      <p:sp>
        <p:nvSpPr>
          <p:cNvPr id="839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ADF0FBD-442E-D84B-880B-E32D1F964A0D}" type="slidenum">
              <a:rPr lang="en-US"/>
              <a:pPr>
                <a:defRPr/>
              </a:pPr>
              <a:t>‹#›</a:t>
            </a:fld>
            <a:endParaRPr lang="en-US"/>
          </a:p>
        </p:txBody>
      </p:sp>
    </p:spTree>
    <p:extLst>
      <p:ext uri="{BB962C8B-B14F-4D97-AF65-F5344CB8AC3E}">
        <p14:creationId xmlns:p14="http://schemas.microsoft.com/office/powerpoint/2010/main" val="40688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9043D76F-11D3-9447-AD2A-84A5F84F5FDB}" type="slidenum">
              <a:rPr lang="en-US"/>
              <a:pPr>
                <a:defRPr/>
              </a:pPr>
              <a:t>‹#›</a:t>
            </a:fld>
            <a:endParaRPr lang="en-US"/>
          </a:p>
        </p:txBody>
      </p:sp>
    </p:spTree>
    <p:extLst>
      <p:ext uri="{BB962C8B-B14F-4D97-AF65-F5344CB8AC3E}">
        <p14:creationId xmlns:p14="http://schemas.microsoft.com/office/powerpoint/2010/main" val="8836504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charset="0"/>
        <a:cs typeface="Arial" pitchFamily="-65" charset="0"/>
      </a:defRPr>
    </a:lvl1pPr>
    <a:lvl2pPr marL="457200" algn="l" rtl="0" eaLnBrk="0" fontAlgn="base" hangingPunct="0">
      <a:spcBef>
        <a:spcPct val="30000"/>
      </a:spcBef>
      <a:spcAft>
        <a:spcPct val="0"/>
      </a:spcAft>
      <a:defRPr sz="1200" kern="1200">
        <a:solidFill>
          <a:schemeClr val="tx1"/>
        </a:solidFill>
        <a:latin typeface="Arial" pitchFamily="-65" charset="0"/>
        <a:ea typeface="Arial" pitchFamily="-65" charset="0"/>
        <a:cs typeface="Arial" pitchFamily="-65" charset="0"/>
      </a:defRPr>
    </a:lvl2pPr>
    <a:lvl3pPr marL="914400" algn="l" rtl="0" eaLnBrk="0" fontAlgn="base" hangingPunct="0">
      <a:spcBef>
        <a:spcPct val="30000"/>
      </a:spcBef>
      <a:spcAft>
        <a:spcPct val="0"/>
      </a:spcAft>
      <a:defRPr sz="1200" kern="1200">
        <a:solidFill>
          <a:schemeClr val="tx1"/>
        </a:solidFill>
        <a:latin typeface="Arial" pitchFamily="-65" charset="0"/>
        <a:ea typeface="Arial" pitchFamily="-65" charset="0"/>
        <a:cs typeface="Arial" pitchFamily="-65" charset="0"/>
      </a:defRPr>
    </a:lvl3pPr>
    <a:lvl4pPr marL="1371600" algn="l" rtl="0" eaLnBrk="0" fontAlgn="base" hangingPunct="0">
      <a:spcBef>
        <a:spcPct val="30000"/>
      </a:spcBef>
      <a:spcAft>
        <a:spcPct val="0"/>
      </a:spcAft>
      <a:defRPr sz="1200" kern="1200">
        <a:solidFill>
          <a:schemeClr val="tx1"/>
        </a:solidFill>
        <a:latin typeface="Arial" pitchFamily="-65" charset="0"/>
        <a:ea typeface="Arial" pitchFamily="-65" charset="0"/>
        <a:cs typeface="Arial" pitchFamily="-65" charset="0"/>
      </a:defRPr>
    </a:lvl4pPr>
    <a:lvl5pPr marL="1828800" algn="l" rtl="0" eaLnBrk="0" fontAlgn="base" hangingPunct="0">
      <a:spcBef>
        <a:spcPct val="30000"/>
      </a:spcBef>
      <a:spcAft>
        <a:spcPct val="0"/>
      </a:spcAft>
      <a:defRPr sz="1200" kern="1200">
        <a:solidFill>
          <a:schemeClr val="tx1"/>
        </a:solidFill>
        <a:latin typeface="Arial" pitchFamily="-65" charset="0"/>
        <a:ea typeface="Arial" pitchFamily="-65" charset="0"/>
        <a:cs typeface="Arial" pitchFamily="-65"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FD35FC-01B0-5741-9C77-475C958D484E}" type="slidenum">
              <a:rPr lang="en-US" sz="1200">
                <a:cs typeface="Arial" charset="0"/>
              </a:rPr>
              <a:pPr eaLnBrk="1" hangingPunct="1"/>
              <a:t>1</a:t>
            </a:fld>
            <a:endParaRPr lang="en-US" sz="1200">
              <a:cs typeface="Arial" charset="0"/>
            </a:endParaRPr>
          </a:p>
        </p:txBody>
      </p:sp>
      <p:sp>
        <p:nvSpPr>
          <p:cNvPr id="17410" name="Rectangle 2"/>
          <p:cNvSpPr>
            <a:spLocks noGrp="1" noRot="1" noChangeAspect="1" noChangeArrowheads="1" noTextEdit="1"/>
          </p:cNvSpPr>
          <p:nvPr>
            <p:ph type="sldImg"/>
          </p:nvPr>
        </p:nvSpPr>
        <p:spPr>
          <a:xfrm>
            <a:off x="381000" y="685800"/>
            <a:ext cx="6096000" cy="3429000"/>
          </a:xfrm>
          <a:ln/>
        </p:spPr>
      </p:sp>
      <p:sp>
        <p:nvSpPr>
          <p:cNvPr id="17411" name="Rectangle 3"/>
          <p:cNvSpPr>
            <a:spLocks noGrp="1" noChangeArrowheads="1"/>
          </p:cNvSpPr>
          <p:nvPr>
            <p:ph type="body" idx="1"/>
          </p:nvPr>
        </p:nvSpPr>
        <p:spPr>
          <a:xfrm>
            <a:off x="914400" y="4343400"/>
            <a:ext cx="5029200" cy="4114800"/>
          </a:xfrm>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AU" dirty="0">
              <a:latin typeface="Arial" charset="0"/>
            </a:endParaRPr>
          </a:p>
        </p:txBody>
      </p:sp>
    </p:spTree>
    <p:extLst>
      <p:ext uri="{BB962C8B-B14F-4D97-AF65-F5344CB8AC3E}">
        <p14:creationId xmlns:p14="http://schemas.microsoft.com/office/powerpoint/2010/main" val="2047394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latin typeface="Arial" pitchFamily="-65" charset="0"/>
                <a:ea typeface="ＭＳ Ｐゴシック" charset="0"/>
                <a:cs typeface="Arial" pitchFamily="-65" charset="0"/>
              </a:rPr>
              <a:t>Ray </a:t>
            </a:r>
            <a:r>
              <a:rPr lang="en-US" sz="1200" kern="1200" dirty="0" err="1" smtClean="0">
                <a:solidFill>
                  <a:schemeClr val="tx1"/>
                </a:solidFill>
                <a:latin typeface="Arial" pitchFamily="-65" charset="0"/>
                <a:ea typeface="ＭＳ Ｐゴシック" charset="0"/>
                <a:cs typeface="Arial" pitchFamily="-65" charset="0"/>
              </a:rPr>
              <a:t>Kurzweil</a:t>
            </a:r>
            <a:r>
              <a:rPr lang="en-US" sz="1200" kern="1200" dirty="0" smtClean="0">
                <a:solidFill>
                  <a:schemeClr val="tx1"/>
                </a:solidFill>
                <a:latin typeface="Arial" pitchFamily="-65" charset="0"/>
                <a:ea typeface="ＭＳ Ｐゴシック" charset="0"/>
                <a:cs typeface="Arial" pitchFamily="-65" charset="0"/>
              </a:rPr>
              <a:t> human history’s Law of Accelerating Returns http://</a:t>
            </a:r>
            <a:r>
              <a:rPr lang="en-US" sz="1200" kern="1200" dirty="0" err="1" smtClean="0">
                <a:solidFill>
                  <a:schemeClr val="tx1"/>
                </a:solidFill>
                <a:latin typeface="Arial" pitchFamily="-65" charset="0"/>
                <a:ea typeface="ＭＳ Ｐゴシック" charset="0"/>
                <a:cs typeface="Arial" pitchFamily="-65" charset="0"/>
              </a:rPr>
              <a:t>qz.com</a:t>
            </a:r>
            <a:r>
              <a:rPr lang="en-US" sz="1200" kern="1200" dirty="0" smtClean="0">
                <a:solidFill>
                  <a:schemeClr val="tx1"/>
                </a:solidFill>
                <a:latin typeface="Arial" pitchFamily="-65" charset="0"/>
                <a:ea typeface="ＭＳ Ｐゴシック" charset="0"/>
                <a:cs typeface="Arial" pitchFamily="-65" charset="0"/>
              </a:rPr>
              <a:t>/514148/what-will-happen-when-we-succeed-in-creating-ai-thats-smarter-than-we-are/</a:t>
            </a:r>
          </a:p>
          <a:p>
            <a:endParaRPr lang="en-US" dirty="0"/>
          </a:p>
        </p:txBody>
      </p:sp>
      <p:sp>
        <p:nvSpPr>
          <p:cNvPr id="4" name="Slide Number Placeholder 3"/>
          <p:cNvSpPr>
            <a:spLocks noGrp="1"/>
          </p:cNvSpPr>
          <p:nvPr>
            <p:ph type="sldNum" sz="quarter" idx="10"/>
          </p:nvPr>
        </p:nvSpPr>
        <p:spPr/>
        <p:txBody>
          <a:bodyPr/>
          <a:lstStyle/>
          <a:p>
            <a:pPr>
              <a:defRPr/>
            </a:pPr>
            <a:fld id="{9043D76F-11D3-9447-AD2A-84A5F84F5FDB}" type="slidenum">
              <a:rPr lang="en-US" smtClean="0"/>
              <a:pPr>
                <a:defRPr/>
              </a:pPr>
              <a:t>11</a:t>
            </a:fld>
            <a:endParaRPr lang="en-US"/>
          </a:p>
        </p:txBody>
      </p:sp>
    </p:spTree>
    <p:extLst>
      <p:ext uri="{BB962C8B-B14F-4D97-AF65-F5344CB8AC3E}">
        <p14:creationId xmlns:p14="http://schemas.microsoft.com/office/powerpoint/2010/main" val="1828409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51EA3B-F092-7241-ABC8-8DAA25FF7220}" type="slidenum">
              <a:rPr lang="en-US" sz="1200"/>
              <a:pPr eaLnBrk="1" hangingPunct="1"/>
              <a:t>12</a:t>
            </a:fld>
            <a:endParaRPr lang="en-US" sz="1200"/>
          </a:p>
        </p:txBody>
      </p:sp>
      <p:sp>
        <p:nvSpPr>
          <p:cNvPr id="35842"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584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AU" sz="1200" kern="1200" dirty="0">
              <a:solidFill>
                <a:schemeClr val="tx1"/>
              </a:solidFill>
              <a:effectLst/>
              <a:latin typeface="Arial" pitchFamily="-65" charset="0"/>
              <a:ea typeface="ＭＳ Ｐゴシック" charset="0"/>
              <a:cs typeface="Arial" pitchFamily="-65" charset="0"/>
            </a:endParaRPr>
          </a:p>
        </p:txBody>
      </p:sp>
    </p:spTree>
    <p:extLst>
      <p:ext uri="{BB962C8B-B14F-4D97-AF65-F5344CB8AC3E}">
        <p14:creationId xmlns:p14="http://schemas.microsoft.com/office/powerpoint/2010/main" val="580025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51EA3B-F092-7241-ABC8-8DAA25FF7220}" type="slidenum">
              <a:rPr lang="en-US" sz="1200"/>
              <a:pPr eaLnBrk="1" hangingPunct="1"/>
              <a:t>13</a:t>
            </a:fld>
            <a:endParaRPr lang="en-US" sz="1200"/>
          </a:p>
        </p:txBody>
      </p:sp>
      <p:sp>
        <p:nvSpPr>
          <p:cNvPr id="35842"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584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AU" sz="1200" kern="1200" dirty="0">
              <a:solidFill>
                <a:schemeClr val="tx1"/>
              </a:solidFill>
              <a:effectLst/>
              <a:latin typeface="Arial" pitchFamily="-65" charset="0"/>
              <a:ea typeface="ＭＳ Ｐゴシック" charset="0"/>
              <a:cs typeface="Arial" pitchFamily="-65" charset="0"/>
            </a:endParaRPr>
          </a:p>
        </p:txBody>
      </p:sp>
    </p:spTree>
    <p:extLst>
      <p:ext uri="{BB962C8B-B14F-4D97-AF65-F5344CB8AC3E}">
        <p14:creationId xmlns:p14="http://schemas.microsoft.com/office/powerpoint/2010/main" val="609628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51EA3B-F092-7241-ABC8-8DAA25FF7220}" type="slidenum">
              <a:rPr lang="en-US" sz="1200"/>
              <a:pPr eaLnBrk="1" hangingPunct="1"/>
              <a:t>14</a:t>
            </a:fld>
            <a:endParaRPr lang="en-US" sz="1200"/>
          </a:p>
        </p:txBody>
      </p:sp>
      <p:sp>
        <p:nvSpPr>
          <p:cNvPr id="35842"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584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AU" sz="1200" kern="1200" dirty="0">
              <a:solidFill>
                <a:schemeClr val="tx1"/>
              </a:solidFill>
              <a:effectLst/>
              <a:latin typeface="Arial" pitchFamily="-65" charset="0"/>
              <a:ea typeface="ＭＳ Ｐゴシック" charset="0"/>
              <a:cs typeface="Arial" pitchFamily="-65" charset="0"/>
            </a:endParaRPr>
          </a:p>
        </p:txBody>
      </p:sp>
    </p:spTree>
    <p:extLst>
      <p:ext uri="{BB962C8B-B14F-4D97-AF65-F5344CB8AC3E}">
        <p14:creationId xmlns:p14="http://schemas.microsoft.com/office/powerpoint/2010/main" val="927400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51EA3B-F092-7241-ABC8-8DAA25FF7220}" type="slidenum">
              <a:rPr lang="en-US" sz="1200"/>
              <a:pPr eaLnBrk="1" hangingPunct="1"/>
              <a:t>15</a:t>
            </a:fld>
            <a:endParaRPr lang="en-US" sz="1200"/>
          </a:p>
        </p:txBody>
      </p:sp>
      <p:sp>
        <p:nvSpPr>
          <p:cNvPr id="35842"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584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AU" sz="1200" kern="1200" dirty="0">
              <a:solidFill>
                <a:schemeClr val="tx1"/>
              </a:solidFill>
              <a:effectLst/>
              <a:latin typeface="Arial" pitchFamily="-65" charset="0"/>
              <a:ea typeface="ＭＳ Ｐゴシック" charset="0"/>
              <a:cs typeface="Arial" pitchFamily="-65" charset="0"/>
            </a:endParaRPr>
          </a:p>
        </p:txBody>
      </p:sp>
    </p:spTree>
    <p:extLst>
      <p:ext uri="{BB962C8B-B14F-4D97-AF65-F5344CB8AC3E}">
        <p14:creationId xmlns:p14="http://schemas.microsoft.com/office/powerpoint/2010/main" val="2115256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51EA3B-F092-7241-ABC8-8DAA25FF7220}" type="slidenum">
              <a:rPr lang="en-US" sz="1200"/>
              <a:pPr eaLnBrk="1" hangingPunct="1"/>
              <a:t>16</a:t>
            </a:fld>
            <a:endParaRPr lang="en-US" sz="1200"/>
          </a:p>
        </p:txBody>
      </p:sp>
      <p:sp>
        <p:nvSpPr>
          <p:cNvPr id="35842"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584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r>
              <a:rPr lang="en-US" sz="1200" kern="1200" dirty="0" smtClean="0">
                <a:solidFill>
                  <a:schemeClr val="tx1"/>
                </a:solidFill>
                <a:latin typeface="Arial" pitchFamily="-65" charset="0"/>
                <a:ea typeface="ＭＳ Ｐゴシック" charset="0"/>
                <a:cs typeface="Arial" pitchFamily="-65" charset="0"/>
              </a:rPr>
              <a:t>The adoption of any technology, the starting point of the first unit isn't relevant, it's when you get the diffusion curve hitting the growth curve. This happened for wind in 2008, the start of my 'renewables clock’ On the same score my 'solar clock' starts 2011, and batteries will be 2019.</a:t>
            </a:r>
          </a:p>
          <a:p>
            <a:endParaRPr lang="en-US" sz="1200" kern="1200" dirty="0" smtClean="0">
              <a:solidFill>
                <a:schemeClr val="tx1"/>
              </a:solidFill>
              <a:latin typeface="Arial" pitchFamily="-65" charset="0"/>
              <a:ea typeface="ＭＳ Ｐゴシック" charset="0"/>
              <a:cs typeface="Arial" pitchFamily="-65" charset="0"/>
            </a:endParaRPr>
          </a:p>
          <a:p>
            <a:r>
              <a:rPr lang="en-US" sz="1200" kern="1200" dirty="0" smtClean="0">
                <a:solidFill>
                  <a:schemeClr val="tx1"/>
                </a:solidFill>
                <a:latin typeface="Arial" pitchFamily="-65" charset="0"/>
                <a:ea typeface="ＭＳ Ｐゴシック" charset="0"/>
                <a:cs typeface="Arial" pitchFamily="-65" charset="0"/>
              </a:rPr>
              <a:t>The early deployment of any technology</a:t>
            </a:r>
            <a:r>
              <a:rPr lang="en-US" sz="1200" kern="1200" baseline="0" dirty="0" smtClean="0">
                <a:solidFill>
                  <a:schemeClr val="tx1"/>
                </a:solidFill>
                <a:latin typeface="Arial" pitchFamily="-65" charset="0"/>
                <a:ea typeface="ＭＳ Ｐゴシック" charset="0"/>
                <a:cs typeface="Arial" pitchFamily="-65" charset="0"/>
              </a:rPr>
              <a:t> – say the first </a:t>
            </a:r>
            <a:r>
              <a:rPr lang="en-US" sz="1200" kern="1200" dirty="0" smtClean="0">
                <a:solidFill>
                  <a:schemeClr val="tx1"/>
                </a:solidFill>
                <a:latin typeface="Arial" pitchFamily="-65" charset="0"/>
                <a:ea typeface="ＭＳ Ｐゴシック" charset="0"/>
                <a:cs typeface="Arial" pitchFamily="-65" charset="0"/>
              </a:rPr>
              <a:t>solar in the 1970s</a:t>
            </a:r>
            <a:r>
              <a:rPr lang="en-US" sz="1200" kern="1200" baseline="0" dirty="0" smtClean="0">
                <a:solidFill>
                  <a:schemeClr val="tx1"/>
                </a:solidFill>
                <a:latin typeface="Arial" pitchFamily="-65" charset="0"/>
                <a:ea typeface="ＭＳ Ｐゴシック" charset="0"/>
                <a:cs typeface="Arial" pitchFamily="-65" charset="0"/>
              </a:rPr>
              <a:t> -</a:t>
            </a:r>
            <a:r>
              <a:rPr lang="en-US" sz="1200" kern="1200" dirty="0" smtClean="0">
                <a:solidFill>
                  <a:schemeClr val="tx1"/>
                </a:solidFill>
                <a:latin typeface="Arial" pitchFamily="-65" charset="0"/>
                <a:ea typeface="ＭＳ Ｐゴシック" charset="0"/>
                <a:cs typeface="Arial" pitchFamily="-65" charset="0"/>
              </a:rPr>
              <a:t> is simply not relevant.</a:t>
            </a:r>
          </a:p>
          <a:p>
            <a:endParaRPr lang="en-US" sz="1200" kern="1200" dirty="0" smtClean="0">
              <a:solidFill>
                <a:schemeClr val="tx1"/>
              </a:solidFill>
              <a:latin typeface="Arial" pitchFamily="-65" charset="0"/>
              <a:ea typeface="ＭＳ Ｐゴシック" charset="0"/>
              <a:cs typeface="Arial" pitchFamily="-65" charset="0"/>
            </a:endParaRPr>
          </a:p>
          <a:p>
            <a:r>
              <a:rPr lang="en-US" sz="1200" kern="1200" dirty="0" smtClean="0">
                <a:solidFill>
                  <a:schemeClr val="tx1"/>
                </a:solidFill>
                <a:latin typeface="Arial" pitchFamily="-65" charset="0"/>
                <a:ea typeface="ＭＳ Ｐゴシック" charset="0"/>
                <a:cs typeface="Arial" pitchFamily="-65" charset="0"/>
              </a:rPr>
              <a:t>And in fact data on energy use from pre-2008 is of little relevance to 2014 - energy efficiency in particular has changed the game with electricity consumption falling in all developed nations.</a:t>
            </a:r>
          </a:p>
          <a:p>
            <a:endParaRPr lang="en-AU" sz="1200" kern="1200" dirty="0">
              <a:solidFill>
                <a:schemeClr val="tx1"/>
              </a:solidFill>
              <a:effectLst/>
              <a:latin typeface="Arial" pitchFamily="-65" charset="0"/>
              <a:ea typeface="ＭＳ Ｐゴシック" charset="0"/>
              <a:cs typeface="Arial" pitchFamily="-65" charset="0"/>
            </a:endParaRPr>
          </a:p>
        </p:txBody>
      </p:sp>
    </p:spTree>
    <p:extLst>
      <p:ext uri="{BB962C8B-B14F-4D97-AF65-F5344CB8AC3E}">
        <p14:creationId xmlns:p14="http://schemas.microsoft.com/office/powerpoint/2010/main" val="1535448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xfrm>
            <a:off x="381000" y="685800"/>
            <a:ext cx="6096000" cy="3429000"/>
          </a:xfrm>
          <a:ln/>
        </p:spPr>
      </p:sp>
      <p:sp>
        <p:nvSpPr>
          <p:cNvPr id="655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charset="0"/>
              </a:rPr>
              <a:t>US</a:t>
            </a:r>
            <a:r>
              <a:rPr lang="en-US" baseline="0" dirty="0" smtClean="0">
                <a:latin typeface="Arial" charset="0"/>
              </a:rPr>
              <a:t> EIA</a:t>
            </a:r>
            <a:endParaRPr lang="en-US" dirty="0">
              <a:latin typeface="Arial" charset="0"/>
            </a:endParaRPr>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348D27-B26A-9344-9B96-16DFC2A73A77}" type="slidenum">
              <a:rPr lang="en-US" sz="1200"/>
              <a:pPr eaLnBrk="1" hangingPunct="1"/>
              <a:t>17</a:t>
            </a:fld>
            <a:endParaRPr lang="en-US" sz="1200"/>
          </a:p>
        </p:txBody>
      </p:sp>
    </p:spTree>
    <p:extLst>
      <p:ext uri="{BB962C8B-B14F-4D97-AF65-F5344CB8AC3E}">
        <p14:creationId xmlns:p14="http://schemas.microsoft.com/office/powerpoint/2010/main" val="706717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51EA3B-F092-7241-ABC8-8DAA25FF7220}" type="slidenum">
              <a:rPr lang="en-US" sz="1200"/>
              <a:pPr eaLnBrk="1" hangingPunct="1"/>
              <a:t>18</a:t>
            </a:fld>
            <a:endParaRPr lang="en-US" sz="1200"/>
          </a:p>
        </p:txBody>
      </p:sp>
      <p:sp>
        <p:nvSpPr>
          <p:cNvPr id="35842"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584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r>
              <a:rPr lang="en-US" sz="1200" kern="1200" dirty="0" smtClean="0">
                <a:solidFill>
                  <a:schemeClr val="tx1"/>
                </a:solidFill>
                <a:latin typeface="Arial" pitchFamily="-65" charset="0"/>
                <a:ea typeface="ＭＳ Ｐゴシック" charset="0"/>
                <a:cs typeface="Arial" pitchFamily="-65" charset="0"/>
              </a:rPr>
              <a:t>The adoption of any technology, the starting point of the first unit isn't relevant, it's when you get the diffusion curve hitting the growth curve. This happened for wind in 2008, the start of my 'renewables clock’ On the same score my 'solar clock' starts 2011, and batteries will be 2019.</a:t>
            </a:r>
          </a:p>
          <a:p>
            <a:endParaRPr lang="en-US" sz="1200" kern="1200" dirty="0" smtClean="0">
              <a:solidFill>
                <a:schemeClr val="tx1"/>
              </a:solidFill>
              <a:latin typeface="Arial" pitchFamily="-65" charset="0"/>
              <a:ea typeface="ＭＳ Ｐゴシック" charset="0"/>
              <a:cs typeface="Arial" pitchFamily="-65" charset="0"/>
            </a:endParaRPr>
          </a:p>
          <a:p>
            <a:r>
              <a:rPr lang="en-US" sz="1200" kern="1200" dirty="0" smtClean="0">
                <a:solidFill>
                  <a:schemeClr val="tx1"/>
                </a:solidFill>
                <a:latin typeface="Arial" pitchFamily="-65" charset="0"/>
                <a:ea typeface="ＭＳ Ｐゴシック" charset="0"/>
                <a:cs typeface="Arial" pitchFamily="-65" charset="0"/>
              </a:rPr>
              <a:t>The early deployment of any technology</a:t>
            </a:r>
            <a:r>
              <a:rPr lang="en-US" sz="1200" kern="1200" baseline="0" dirty="0" smtClean="0">
                <a:solidFill>
                  <a:schemeClr val="tx1"/>
                </a:solidFill>
                <a:latin typeface="Arial" pitchFamily="-65" charset="0"/>
                <a:ea typeface="ＭＳ Ｐゴシック" charset="0"/>
                <a:cs typeface="Arial" pitchFamily="-65" charset="0"/>
              </a:rPr>
              <a:t> – say the first </a:t>
            </a:r>
            <a:r>
              <a:rPr lang="en-US" sz="1200" kern="1200" dirty="0" smtClean="0">
                <a:solidFill>
                  <a:schemeClr val="tx1"/>
                </a:solidFill>
                <a:latin typeface="Arial" pitchFamily="-65" charset="0"/>
                <a:ea typeface="ＭＳ Ｐゴシック" charset="0"/>
                <a:cs typeface="Arial" pitchFamily="-65" charset="0"/>
              </a:rPr>
              <a:t>solar in the 1970s</a:t>
            </a:r>
            <a:r>
              <a:rPr lang="en-US" sz="1200" kern="1200" baseline="0" dirty="0" smtClean="0">
                <a:solidFill>
                  <a:schemeClr val="tx1"/>
                </a:solidFill>
                <a:latin typeface="Arial" pitchFamily="-65" charset="0"/>
                <a:ea typeface="ＭＳ Ｐゴシック" charset="0"/>
                <a:cs typeface="Arial" pitchFamily="-65" charset="0"/>
              </a:rPr>
              <a:t> -</a:t>
            </a:r>
            <a:r>
              <a:rPr lang="en-US" sz="1200" kern="1200" dirty="0" smtClean="0">
                <a:solidFill>
                  <a:schemeClr val="tx1"/>
                </a:solidFill>
                <a:latin typeface="Arial" pitchFamily="-65" charset="0"/>
                <a:ea typeface="ＭＳ Ｐゴシック" charset="0"/>
                <a:cs typeface="Arial" pitchFamily="-65" charset="0"/>
              </a:rPr>
              <a:t> is simply not relevant.</a:t>
            </a:r>
          </a:p>
          <a:p>
            <a:endParaRPr lang="en-US" sz="1200" kern="1200" dirty="0" smtClean="0">
              <a:solidFill>
                <a:schemeClr val="tx1"/>
              </a:solidFill>
              <a:latin typeface="Arial" pitchFamily="-65" charset="0"/>
              <a:ea typeface="ＭＳ Ｐゴシック" charset="0"/>
              <a:cs typeface="Arial" pitchFamily="-65" charset="0"/>
            </a:endParaRPr>
          </a:p>
          <a:p>
            <a:r>
              <a:rPr lang="en-US" sz="1200" kern="1200" dirty="0" smtClean="0">
                <a:solidFill>
                  <a:schemeClr val="tx1"/>
                </a:solidFill>
                <a:latin typeface="Arial" pitchFamily="-65" charset="0"/>
                <a:ea typeface="ＭＳ Ｐゴシック" charset="0"/>
                <a:cs typeface="Arial" pitchFamily="-65" charset="0"/>
              </a:rPr>
              <a:t>And in fact data on energy use from pre-2008 is of little relevance to 2014 - energy efficiency in particular has changed the game with electricity consumption falling in all developed nations.</a:t>
            </a:r>
          </a:p>
          <a:p>
            <a:endParaRPr lang="en-AU" sz="1200" kern="1200" dirty="0">
              <a:solidFill>
                <a:schemeClr val="tx1"/>
              </a:solidFill>
              <a:effectLst/>
              <a:latin typeface="Arial" pitchFamily="-65" charset="0"/>
              <a:ea typeface="ＭＳ Ｐゴシック" charset="0"/>
              <a:cs typeface="Arial" pitchFamily="-65" charset="0"/>
            </a:endParaRPr>
          </a:p>
        </p:txBody>
      </p:sp>
    </p:spTree>
    <p:extLst>
      <p:ext uri="{BB962C8B-B14F-4D97-AF65-F5344CB8AC3E}">
        <p14:creationId xmlns:p14="http://schemas.microsoft.com/office/powerpoint/2010/main" val="966472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xfrm>
            <a:off x="381000" y="685800"/>
            <a:ext cx="6096000" cy="3429000"/>
          </a:xfrm>
          <a:ln/>
        </p:spPr>
      </p:sp>
      <p:sp>
        <p:nvSpPr>
          <p:cNvPr id="655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charset="0"/>
            </a:endParaRPr>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348D27-B26A-9344-9B96-16DFC2A73A77}" type="slidenum">
              <a:rPr lang="en-US" sz="1200"/>
              <a:pPr eaLnBrk="1" hangingPunct="1"/>
              <a:t>19</a:t>
            </a:fld>
            <a:endParaRPr lang="en-US" sz="1200"/>
          </a:p>
        </p:txBody>
      </p:sp>
    </p:spTree>
    <p:extLst>
      <p:ext uri="{BB962C8B-B14F-4D97-AF65-F5344CB8AC3E}">
        <p14:creationId xmlns:p14="http://schemas.microsoft.com/office/powerpoint/2010/main" val="1801804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xfrm>
            <a:off x="381000" y="685800"/>
            <a:ext cx="6096000" cy="3429000"/>
          </a:xfrm>
          <a:ln/>
        </p:spPr>
      </p:sp>
      <p:sp>
        <p:nvSpPr>
          <p:cNvPr id="655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charset="0"/>
              </a:rPr>
              <a:t>AOTA – all of the above</a:t>
            </a:r>
          </a:p>
          <a:p>
            <a:endParaRPr lang="en-US" dirty="0" smtClean="0">
              <a:latin typeface="Arial" charset="0"/>
            </a:endParaRPr>
          </a:p>
          <a:p>
            <a:r>
              <a:rPr lang="en-US" dirty="0" smtClean="0">
                <a:latin typeface="Arial" charset="0"/>
              </a:rPr>
              <a:t>http://</a:t>
            </a:r>
            <a:r>
              <a:rPr lang="en-US" dirty="0" err="1" smtClean="0">
                <a:latin typeface="Arial" charset="0"/>
              </a:rPr>
              <a:t>www.dailymail.co.uk</a:t>
            </a:r>
            <a:r>
              <a:rPr lang="en-US" dirty="0" smtClean="0">
                <a:latin typeface="Arial" charset="0"/>
              </a:rPr>
              <a:t>/news/article-2735858/3D-printed-spine-used-world-surgery-help-12-year-old-boy-walk-spent-two-months-lying-flat-hospital-bed.html</a:t>
            </a:r>
            <a:endParaRPr lang="en-US" dirty="0">
              <a:latin typeface="Arial" charset="0"/>
            </a:endParaRPr>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348D27-B26A-9344-9B96-16DFC2A73A77}" type="slidenum">
              <a:rPr lang="en-US" sz="1200"/>
              <a:pPr eaLnBrk="1" hangingPunct="1"/>
              <a:t>20</a:t>
            </a:fld>
            <a:endParaRPr lang="en-US" sz="1200"/>
          </a:p>
        </p:txBody>
      </p:sp>
    </p:spTree>
    <p:extLst>
      <p:ext uri="{BB962C8B-B14F-4D97-AF65-F5344CB8AC3E}">
        <p14:creationId xmlns:p14="http://schemas.microsoft.com/office/powerpoint/2010/main" val="1383008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xfrm>
            <a:off x="381000" y="685800"/>
            <a:ext cx="6096000" cy="3429000"/>
          </a:xfrm>
          <a:ln/>
        </p:spPr>
      </p:sp>
      <p:sp>
        <p:nvSpPr>
          <p:cNvPr id="655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charset="0"/>
            </a:endParaRPr>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348D27-B26A-9344-9B96-16DFC2A73A77}" type="slidenum">
              <a:rPr lang="en-US" sz="1200"/>
              <a:pPr eaLnBrk="1" hangingPunct="1"/>
              <a:t>2</a:t>
            </a:fld>
            <a:endParaRPr lang="en-US" sz="1200"/>
          </a:p>
        </p:txBody>
      </p:sp>
    </p:spTree>
    <p:extLst>
      <p:ext uri="{BB962C8B-B14F-4D97-AF65-F5344CB8AC3E}">
        <p14:creationId xmlns:p14="http://schemas.microsoft.com/office/powerpoint/2010/main" val="1941312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xfrm>
            <a:off x="381000" y="685800"/>
            <a:ext cx="6096000" cy="3429000"/>
          </a:xfrm>
          <a:ln/>
        </p:spPr>
      </p:sp>
      <p:sp>
        <p:nvSpPr>
          <p:cNvPr id="655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charset="0"/>
              </a:rPr>
              <a:t>AOTA – all of the above</a:t>
            </a:r>
          </a:p>
          <a:p>
            <a:endParaRPr lang="en-US" dirty="0" smtClean="0">
              <a:latin typeface="Arial" charset="0"/>
            </a:endParaRPr>
          </a:p>
          <a:p>
            <a:r>
              <a:rPr lang="en-US" dirty="0" smtClean="0">
                <a:latin typeface="Arial" charset="0"/>
              </a:rPr>
              <a:t>http://</a:t>
            </a:r>
            <a:r>
              <a:rPr lang="en-US" dirty="0" err="1" smtClean="0">
                <a:latin typeface="Arial" charset="0"/>
              </a:rPr>
              <a:t>www.dailymail.co.uk</a:t>
            </a:r>
            <a:r>
              <a:rPr lang="en-US" dirty="0" smtClean="0">
                <a:latin typeface="Arial" charset="0"/>
              </a:rPr>
              <a:t>/news/article-2735858/3D-printed-spine-used-world-surgery-help-12-year-old-boy-walk-spent-two-months-lying-flat-hospital-bed.html</a:t>
            </a:r>
            <a:endParaRPr lang="en-US" dirty="0">
              <a:latin typeface="Arial" charset="0"/>
            </a:endParaRPr>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348D27-B26A-9344-9B96-16DFC2A73A77}" type="slidenum">
              <a:rPr lang="en-US" sz="1200"/>
              <a:pPr eaLnBrk="1" hangingPunct="1"/>
              <a:t>21</a:t>
            </a:fld>
            <a:endParaRPr lang="en-US" sz="1200"/>
          </a:p>
        </p:txBody>
      </p:sp>
    </p:spTree>
    <p:extLst>
      <p:ext uri="{BB962C8B-B14F-4D97-AF65-F5344CB8AC3E}">
        <p14:creationId xmlns:p14="http://schemas.microsoft.com/office/powerpoint/2010/main" val="1514886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xfrm>
            <a:off x="381000" y="685800"/>
            <a:ext cx="6096000" cy="3429000"/>
          </a:xfrm>
          <a:ln/>
        </p:spPr>
      </p:sp>
      <p:sp>
        <p:nvSpPr>
          <p:cNvPr id="7987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Arial" charset="0"/>
              </a:rPr>
              <a:t>Peabody </a:t>
            </a:r>
            <a:r>
              <a:rPr lang="en-US" sz="1200" kern="1200" dirty="0" smtClean="0">
                <a:solidFill>
                  <a:schemeClr val="tx1"/>
                </a:solidFill>
                <a:latin typeface="Arial" pitchFamily="-65" charset="0"/>
                <a:ea typeface="ＭＳ Ｐゴシック" charset="0"/>
                <a:cs typeface="Arial" pitchFamily="-65" charset="0"/>
              </a:rPr>
              <a:t>Market Cap:	</a:t>
            </a:r>
            <a:r>
              <a:rPr lang="en-US" sz="1200" b="1" kern="1200" dirty="0" smtClean="0">
                <a:solidFill>
                  <a:schemeClr val="tx1"/>
                </a:solidFill>
                <a:latin typeface="Arial" pitchFamily="-65" charset="0"/>
                <a:ea typeface="ＭＳ Ｐゴシック" charset="0"/>
                <a:cs typeface="Arial" pitchFamily="-65" charset="0"/>
              </a:rPr>
              <a:t>163.17M</a:t>
            </a:r>
          </a:p>
        </p:txBody>
      </p:sp>
      <p:sp>
        <p:nvSpPr>
          <p:cNvPr id="7987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B77682-512E-2842-B07B-417BDA2A4540}" type="slidenum">
              <a:rPr lang="en-US" sz="1200">
                <a:cs typeface="Arial" charset="0"/>
              </a:rPr>
              <a:pPr eaLnBrk="1" hangingPunct="1"/>
              <a:t>22</a:t>
            </a:fld>
            <a:endParaRPr lang="en-US" sz="1200">
              <a:cs typeface="Arial" charset="0"/>
            </a:endParaRPr>
          </a:p>
        </p:txBody>
      </p:sp>
    </p:spTree>
    <p:extLst>
      <p:ext uri="{BB962C8B-B14F-4D97-AF65-F5344CB8AC3E}">
        <p14:creationId xmlns:p14="http://schemas.microsoft.com/office/powerpoint/2010/main" val="34497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xfrm>
            <a:off x="381000" y="685800"/>
            <a:ext cx="6096000" cy="3429000"/>
          </a:xfrm>
          <a:ln/>
        </p:spPr>
      </p:sp>
      <p:sp>
        <p:nvSpPr>
          <p:cNvPr id="655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6553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348D27-B26A-9344-9B96-16DFC2A73A77}" type="slidenum">
              <a:rPr lang="en-US" sz="1200"/>
              <a:pPr eaLnBrk="1" hangingPunct="1"/>
              <a:t>23</a:t>
            </a:fld>
            <a:endParaRPr lang="en-US" sz="1200"/>
          </a:p>
        </p:txBody>
      </p:sp>
    </p:spTree>
    <p:extLst>
      <p:ext uri="{BB962C8B-B14F-4D97-AF65-F5344CB8AC3E}">
        <p14:creationId xmlns:p14="http://schemas.microsoft.com/office/powerpoint/2010/main" val="1065714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xfrm>
            <a:off x="381000" y="685800"/>
            <a:ext cx="6096000" cy="3429000"/>
          </a:xfrm>
          <a:ln/>
        </p:spPr>
      </p:sp>
      <p:sp>
        <p:nvSpPr>
          <p:cNvPr id="7987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Arial" charset="0"/>
              </a:rPr>
              <a:t>http://</a:t>
            </a:r>
            <a:r>
              <a:rPr lang="en-US" dirty="0" err="1">
                <a:latin typeface="Arial" charset="0"/>
              </a:rPr>
              <a:t>www.netl.doe.gov</a:t>
            </a:r>
            <a:r>
              <a:rPr lang="en-US" dirty="0">
                <a:latin typeface="Arial" charset="0"/>
              </a:rPr>
              <a:t>/coal/</a:t>
            </a:r>
            <a:r>
              <a:rPr lang="en-US" dirty="0" err="1">
                <a:latin typeface="Arial" charset="0"/>
              </a:rPr>
              <a:t>refshelf</a:t>
            </a:r>
            <a:r>
              <a:rPr lang="en-US" dirty="0">
                <a:latin typeface="Arial" charset="0"/>
              </a:rPr>
              <a:t>/</a:t>
            </a:r>
            <a:r>
              <a:rPr lang="en-US" dirty="0" err="1">
                <a:latin typeface="Arial" charset="0"/>
              </a:rPr>
              <a:t>ncp.pdf</a:t>
            </a:r>
            <a:endParaRPr lang="en-US" dirty="0">
              <a:latin typeface="Arial" charset="0"/>
            </a:endParaRPr>
          </a:p>
        </p:txBody>
      </p:sp>
      <p:sp>
        <p:nvSpPr>
          <p:cNvPr id="7987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AB77682-512E-2842-B07B-417BDA2A4540}" type="slidenum">
              <a:rPr lang="en-US" sz="1200">
                <a:cs typeface="Arial" charset="0"/>
              </a:rPr>
              <a:pPr eaLnBrk="1" hangingPunct="1"/>
              <a:t>24</a:t>
            </a:fld>
            <a:endParaRPr lang="en-US" sz="1200">
              <a:cs typeface="Arial" charset="0"/>
            </a:endParaRPr>
          </a:p>
        </p:txBody>
      </p:sp>
    </p:spTree>
    <p:extLst>
      <p:ext uri="{BB962C8B-B14F-4D97-AF65-F5344CB8AC3E}">
        <p14:creationId xmlns:p14="http://schemas.microsoft.com/office/powerpoint/2010/main" val="809543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51EA3B-F092-7241-ABC8-8DAA25FF7220}" type="slidenum">
              <a:rPr lang="en-US" sz="1200"/>
              <a:pPr eaLnBrk="1" hangingPunct="1"/>
              <a:t>25</a:t>
            </a:fld>
            <a:endParaRPr lang="en-US" sz="1200"/>
          </a:p>
        </p:txBody>
      </p:sp>
      <p:sp>
        <p:nvSpPr>
          <p:cNvPr id="35842"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3584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AU" sz="1200" kern="1200" dirty="0">
              <a:solidFill>
                <a:schemeClr val="tx1"/>
              </a:solidFill>
              <a:effectLst/>
              <a:latin typeface="Arial" pitchFamily="-65" charset="0"/>
              <a:ea typeface="ＭＳ Ｐゴシック" charset="0"/>
              <a:cs typeface="Arial" pitchFamily="-65" charset="0"/>
            </a:endParaRPr>
          </a:p>
        </p:txBody>
      </p:sp>
    </p:spTree>
    <p:extLst>
      <p:ext uri="{BB962C8B-B14F-4D97-AF65-F5344CB8AC3E}">
        <p14:creationId xmlns:p14="http://schemas.microsoft.com/office/powerpoint/2010/main" val="1620733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81031C-5E44-F54D-8C00-A4564DC711A2}" type="slidenum">
              <a:rPr lang="en-US" sz="1200"/>
              <a:pPr eaLnBrk="1" hangingPunct="1"/>
              <a:t>26</a:t>
            </a:fld>
            <a:endParaRPr lang="en-US" sz="1200"/>
          </a:p>
        </p:txBody>
      </p:sp>
      <p:sp>
        <p:nvSpPr>
          <p:cNvPr id="67586" name="Rectangle 2"/>
          <p:cNvSpPr>
            <a:spLocks noGrp="1" noRot="1" noChangeAspect="1" noChangeArrowheads="1" noTextEdit="1"/>
          </p:cNvSpPr>
          <p:nvPr>
            <p:ph type="sldImg"/>
          </p:nvPr>
        </p:nvSpPr>
        <p:spPr>
          <a:xfrm>
            <a:off x="381000" y="685800"/>
            <a:ext cx="6096000" cy="3429000"/>
          </a:xfrm>
          <a:solidFill>
            <a:srgbClr val="FFFFFF"/>
          </a:solidFill>
          <a:ln/>
        </p:spPr>
      </p:sp>
      <p:sp>
        <p:nvSpPr>
          <p:cNvPr id="67587" name="Rectangle 3"/>
          <p:cNvSpPr>
            <a:spLocks noGrp="1" noChangeArrowheads="1"/>
          </p:cNvSpPr>
          <p:nvPr>
            <p:ph type="body" idx="1"/>
          </p:nvPr>
        </p:nvSpPr>
        <p:spPr>
          <a:xfrm>
            <a:off x="914400" y="4343400"/>
            <a:ext cx="50292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lnSpc>
                <a:spcPct val="90000"/>
              </a:lnSpc>
            </a:pPr>
            <a:r>
              <a:rPr lang="en-AU" dirty="0" smtClean="0">
                <a:latin typeface="Arial" charset="0"/>
              </a:rPr>
              <a:t>Solar tech still early generation – what will gen 5 look like??</a:t>
            </a:r>
          </a:p>
          <a:p>
            <a:pPr eaLnBrk="1" hangingPunct="1">
              <a:lnSpc>
                <a:spcPct val="90000"/>
              </a:lnSpc>
            </a:pPr>
            <a:r>
              <a:rPr lang="en-AU" baseline="0" dirty="0" smtClean="0">
                <a:latin typeface="Arial" charset="0"/>
              </a:rPr>
              <a:t> </a:t>
            </a:r>
            <a:r>
              <a:rPr lang="en-AU" dirty="0" smtClean="0">
                <a:latin typeface="Arial" charset="0"/>
              </a:rPr>
              <a:t>http://</a:t>
            </a:r>
            <a:r>
              <a:rPr lang="en-AU" dirty="0" err="1" smtClean="0">
                <a:latin typeface="Arial" charset="0"/>
              </a:rPr>
              <a:t>www.solar</a:t>
            </a:r>
            <a:r>
              <a:rPr lang="en-AU" dirty="0" smtClean="0">
                <a:latin typeface="Arial" charset="0"/>
              </a:rPr>
              <a:t>-facts-and-</a:t>
            </a:r>
            <a:r>
              <a:rPr lang="en-AU" dirty="0" err="1" smtClean="0">
                <a:latin typeface="Arial" charset="0"/>
              </a:rPr>
              <a:t>advice.com</a:t>
            </a:r>
            <a:r>
              <a:rPr lang="en-AU" dirty="0" smtClean="0">
                <a:latin typeface="Arial" charset="0"/>
              </a:rPr>
              <a:t>/solar-</a:t>
            </a:r>
            <a:r>
              <a:rPr lang="en-AU" dirty="0" err="1" smtClean="0">
                <a:latin typeface="Arial" charset="0"/>
              </a:rPr>
              <a:t>cells.html</a:t>
            </a:r>
            <a:endParaRPr lang="en-AU" dirty="0">
              <a:latin typeface="Arial" charset="0"/>
            </a:endParaRPr>
          </a:p>
        </p:txBody>
      </p:sp>
    </p:spTree>
    <p:extLst>
      <p:ext uri="{BB962C8B-B14F-4D97-AF65-F5344CB8AC3E}">
        <p14:creationId xmlns:p14="http://schemas.microsoft.com/office/powerpoint/2010/main" val="1113076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xfrm>
            <a:off x="381000" y="685800"/>
            <a:ext cx="6096000" cy="3429000"/>
          </a:xfrm>
          <a:ln/>
        </p:spPr>
      </p:sp>
      <p:sp>
        <p:nvSpPr>
          <p:cNvPr id="5632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charset="0"/>
            </a:endParaRP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9E09CD-8D76-EB45-9D41-CE49316E403A}" type="slidenum">
              <a:rPr lang="en-US" sz="1200"/>
              <a:pPr eaLnBrk="1" hangingPunct="1"/>
              <a:t>27</a:t>
            </a:fld>
            <a:endParaRPr lang="en-US" sz="1200"/>
          </a:p>
        </p:txBody>
      </p:sp>
    </p:spTree>
    <p:extLst>
      <p:ext uri="{BB962C8B-B14F-4D97-AF65-F5344CB8AC3E}">
        <p14:creationId xmlns:p14="http://schemas.microsoft.com/office/powerpoint/2010/main" val="1214747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xfrm>
            <a:off x="381000" y="685800"/>
            <a:ext cx="6096000" cy="3429000"/>
          </a:xfrm>
          <a:ln/>
        </p:spPr>
      </p:sp>
      <p:sp>
        <p:nvSpPr>
          <p:cNvPr id="655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Arial" charset="0"/>
              </a:rPr>
              <a:t>US</a:t>
            </a:r>
            <a:r>
              <a:rPr lang="en-US" baseline="0" dirty="0" smtClean="0">
                <a:latin typeface="Arial" charset="0"/>
              </a:rPr>
              <a:t> EIA</a:t>
            </a:r>
            <a:endParaRPr lang="en-US" dirty="0">
              <a:latin typeface="Arial" charset="0"/>
            </a:endParaRPr>
          </a:p>
        </p:txBody>
      </p:sp>
      <p:sp>
        <p:nvSpPr>
          <p:cNvPr id="6553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348D27-B26A-9344-9B96-16DFC2A73A77}" type="slidenum">
              <a:rPr lang="en-US" sz="1200"/>
              <a:pPr eaLnBrk="1" hangingPunct="1"/>
              <a:t>28</a:t>
            </a:fld>
            <a:endParaRPr lang="en-US" sz="1200"/>
          </a:p>
        </p:txBody>
      </p:sp>
    </p:spTree>
    <p:extLst>
      <p:ext uri="{BB962C8B-B14F-4D97-AF65-F5344CB8AC3E}">
        <p14:creationId xmlns:p14="http://schemas.microsoft.com/office/powerpoint/2010/main" val="1110670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043D76F-11D3-9447-AD2A-84A5F84F5FDB}" type="slidenum">
              <a:rPr lang="en-US" smtClean="0"/>
              <a:pPr>
                <a:defRPr/>
              </a:pPr>
              <a:t>31</a:t>
            </a:fld>
            <a:endParaRPr lang="en-US"/>
          </a:p>
        </p:txBody>
      </p:sp>
    </p:spTree>
    <p:extLst>
      <p:ext uri="{BB962C8B-B14F-4D97-AF65-F5344CB8AC3E}">
        <p14:creationId xmlns:p14="http://schemas.microsoft.com/office/powerpoint/2010/main" val="4812550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xfrm>
            <a:off x="381000" y="685800"/>
            <a:ext cx="6096000" cy="3429000"/>
          </a:xfrm>
          <a:ln/>
        </p:spPr>
      </p:sp>
      <p:sp>
        <p:nvSpPr>
          <p:cNvPr id="655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Arial" charset="0"/>
              </a:rPr>
              <a:t>AOTA – all of the above</a:t>
            </a:r>
          </a:p>
          <a:p>
            <a:endParaRPr lang="en-US" dirty="0" smtClean="0">
              <a:latin typeface="Arial" charset="0"/>
            </a:endParaRPr>
          </a:p>
          <a:p>
            <a:r>
              <a:rPr lang="en-US" dirty="0" smtClean="0">
                <a:latin typeface="Arial" charset="0"/>
              </a:rPr>
              <a:t>http://</a:t>
            </a:r>
            <a:r>
              <a:rPr lang="en-US" dirty="0" err="1" smtClean="0">
                <a:latin typeface="Arial" charset="0"/>
              </a:rPr>
              <a:t>www.dailymail.co.uk</a:t>
            </a:r>
            <a:r>
              <a:rPr lang="en-US" dirty="0" smtClean="0">
                <a:latin typeface="Arial" charset="0"/>
              </a:rPr>
              <a:t>/news/article-2735858/3D-printed-spine-used-world-surgery-help-12-year-old-boy-walk-spent-two-months-lying-flat-hospital-bed.html</a:t>
            </a:r>
            <a:endParaRPr lang="en-US" dirty="0">
              <a:latin typeface="Arial" charset="0"/>
            </a:endParaRPr>
          </a:p>
        </p:txBody>
      </p:sp>
      <p:sp>
        <p:nvSpPr>
          <p:cNvPr id="6553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348D27-B26A-9344-9B96-16DFC2A73A77}" type="slidenum">
              <a:rPr lang="en-US" sz="1200"/>
              <a:pPr eaLnBrk="1" hangingPunct="1"/>
              <a:t>32</a:t>
            </a:fld>
            <a:endParaRPr lang="en-US" sz="1200"/>
          </a:p>
        </p:txBody>
      </p:sp>
    </p:spTree>
    <p:extLst>
      <p:ext uri="{BB962C8B-B14F-4D97-AF65-F5344CB8AC3E}">
        <p14:creationId xmlns:p14="http://schemas.microsoft.com/office/powerpoint/2010/main" val="1765531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xfrm>
            <a:off x="381000" y="685800"/>
            <a:ext cx="6096000" cy="3429000"/>
          </a:xfrm>
          <a:ln/>
        </p:spPr>
      </p:sp>
      <p:sp>
        <p:nvSpPr>
          <p:cNvPr id="655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Arial" charset="0"/>
            </a:endParaRPr>
          </a:p>
        </p:txBody>
      </p:sp>
      <p:sp>
        <p:nvSpPr>
          <p:cNvPr id="6553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348D27-B26A-9344-9B96-16DFC2A73A77}" type="slidenum">
              <a:rPr lang="en-US" sz="1200"/>
              <a:pPr eaLnBrk="1" hangingPunct="1"/>
              <a:t>3</a:t>
            </a:fld>
            <a:endParaRPr lang="en-US" sz="1200"/>
          </a:p>
        </p:txBody>
      </p:sp>
    </p:spTree>
    <p:extLst>
      <p:ext uri="{BB962C8B-B14F-4D97-AF65-F5344CB8AC3E}">
        <p14:creationId xmlns:p14="http://schemas.microsoft.com/office/powerpoint/2010/main" val="19137989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xfrm>
            <a:off x="381000" y="685800"/>
            <a:ext cx="6096000" cy="3429000"/>
          </a:xfrm>
          <a:ln/>
        </p:spPr>
      </p:sp>
      <p:sp>
        <p:nvSpPr>
          <p:cNvPr id="655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Arial" charset="0"/>
              </a:rPr>
              <a:t>http://</a:t>
            </a:r>
            <a:r>
              <a:rPr lang="en-US" dirty="0" err="1" smtClean="0">
                <a:latin typeface="Arial" charset="0"/>
              </a:rPr>
              <a:t>www.iea.org</a:t>
            </a:r>
            <a:r>
              <a:rPr lang="en-US" dirty="0" smtClean="0">
                <a:latin typeface="Arial" charset="0"/>
              </a:rPr>
              <a:t>/papers/2011/</a:t>
            </a:r>
            <a:r>
              <a:rPr lang="en-US" dirty="0" err="1" smtClean="0">
                <a:latin typeface="Arial" charset="0"/>
              </a:rPr>
              <a:t>Renew_Policies.pdf</a:t>
            </a:r>
            <a:endParaRPr lang="en-US" dirty="0">
              <a:latin typeface="Arial" charset="0"/>
            </a:endParaRPr>
          </a:p>
        </p:txBody>
      </p:sp>
      <p:sp>
        <p:nvSpPr>
          <p:cNvPr id="6553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348D27-B26A-9344-9B96-16DFC2A73A77}" type="slidenum">
              <a:rPr lang="en-US" sz="1200"/>
              <a:pPr eaLnBrk="1" hangingPunct="1"/>
              <a:t>33</a:t>
            </a:fld>
            <a:endParaRPr lang="en-US" sz="1200"/>
          </a:p>
        </p:txBody>
      </p:sp>
    </p:spTree>
    <p:extLst>
      <p:ext uri="{BB962C8B-B14F-4D97-AF65-F5344CB8AC3E}">
        <p14:creationId xmlns:p14="http://schemas.microsoft.com/office/powerpoint/2010/main" val="1170570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dirty="0" smtClean="0"/>
              <a:t>In an environment with an extremely low barrier to entry (anonymity) , there's little incentive to protect or otherwise maintain a reputation</a:t>
            </a:r>
          </a:p>
          <a:p>
            <a:endParaRPr lang="en-US" sz="1200" dirty="0" smtClean="0">
              <a:latin typeface="Arial"/>
              <a:cs typeface="Arial"/>
            </a:endParaRPr>
          </a:p>
        </p:txBody>
      </p:sp>
      <p:sp>
        <p:nvSpPr>
          <p:cNvPr id="4" name="Slide Number Placeholder 3"/>
          <p:cNvSpPr>
            <a:spLocks noGrp="1"/>
          </p:cNvSpPr>
          <p:nvPr>
            <p:ph type="sldNum" sz="quarter" idx="10"/>
          </p:nvPr>
        </p:nvSpPr>
        <p:spPr/>
        <p:txBody>
          <a:bodyPr/>
          <a:lstStyle/>
          <a:p>
            <a:pPr>
              <a:defRPr/>
            </a:pPr>
            <a:fld id="{9043D76F-11D3-9447-AD2A-84A5F84F5FDB}" type="slidenum">
              <a:rPr lang="en-US" smtClean="0"/>
              <a:pPr>
                <a:defRPr/>
              </a:pPr>
              <a:t>34</a:t>
            </a:fld>
            <a:endParaRPr lang="en-US"/>
          </a:p>
        </p:txBody>
      </p:sp>
    </p:spTree>
    <p:extLst>
      <p:ext uri="{BB962C8B-B14F-4D97-AF65-F5344CB8AC3E}">
        <p14:creationId xmlns:p14="http://schemas.microsoft.com/office/powerpoint/2010/main" val="1138260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xfrm>
            <a:off x="381000" y="685800"/>
            <a:ext cx="6096000" cy="3429000"/>
          </a:xfrm>
          <a:ln/>
        </p:spPr>
      </p:sp>
      <p:sp>
        <p:nvSpPr>
          <p:cNvPr id="655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charset="0"/>
              </a:rPr>
              <a:t>/</a:t>
            </a:r>
            <a:endParaRPr lang="en-US" dirty="0">
              <a:latin typeface="Arial" charset="0"/>
            </a:endParaRPr>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348D27-B26A-9344-9B96-16DFC2A73A77}" type="slidenum">
              <a:rPr lang="en-US" sz="1200"/>
              <a:pPr eaLnBrk="1" hangingPunct="1"/>
              <a:t>35</a:t>
            </a:fld>
            <a:endParaRPr lang="en-US" sz="1200"/>
          </a:p>
        </p:txBody>
      </p:sp>
    </p:spTree>
    <p:extLst>
      <p:ext uri="{BB962C8B-B14F-4D97-AF65-F5344CB8AC3E}">
        <p14:creationId xmlns:p14="http://schemas.microsoft.com/office/powerpoint/2010/main" val="1406466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xfrm>
            <a:off x="381000" y="685800"/>
            <a:ext cx="6096000" cy="3429000"/>
          </a:xfrm>
          <a:ln/>
        </p:spPr>
      </p:sp>
      <p:sp>
        <p:nvSpPr>
          <p:cNvPr id="5632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charset="0"/>
            </a:endParaRP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9E09CD-8D76-EB45-9D41-CE49316E403A}" type="slidenum">
              <a:rPr lang="en-US" sz="1200"/>
              <a:pPr eaLnBrk="1" hangingPunct="1"/>
              <a:t>36</a:t>
            </a:fld>
            <a:endParaRPr lang="en-US" sz="1200"/>
          </a:p>
        </p:txBody>
      </p:sp>
    </p:spTree>
    <p:extLst>
      <p:ext uri="{BB962C8B-B14F-4D97-AF65-F5344CB8AC3E}">
        <p14:creationId xmlns:p14="http://schemas.microsoft.com/office/powerpoint/2010/main" val="8278975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xfrm>
            <a:off x="381000" y="685800"/>
            <a:ext cx="6096000" cy="3429000"/>
          </a:xfrm>
          <a:ln/>
        </p:spPr>
      </p:sp>
      <p:sp>
        <p:nvSpPr>
          <p:cNvPr id="5632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charset="0"/>
            </a:endParaRP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9E09CD-8D76-EB45-9D41-CE49316E403A}" type="slidenum">
              <a:rPr lang="en-US" sz="1200"/>
              <a:pPr eaLnBrk="1" hangingPunct="1"/>
              <a:t>37</a:t>
            </a:fld>
            <a:endParaRPr lang="en-US" sz="1200"/>
          </a:p>
        </p:txBody>
      </p:sp>
    </p:spTree>
    <p:extLst>
      <p:ext uri="{BB962C8B-B14F-4D97-AF65-F5344CB8AC3E}">
        <p14:creationId xmlns:p14="http://schemas.microsoft.com/office/powerpoint/2010/main" val="9744577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xfrm>
            <a:off x="381000" y="685800"/>
            <a:ext cx="6096000" cy="3429000"/>
          </a:xfrm>
          <a:ln/>
        </p:spPr>
      </p:sp>
      <p:sp>
        <p:nvSpPr>
          <p:cNvPr id="655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Arial" charset="0"/>
              </a:rPr>
              <a:t>https://</a:t>
            </a:r>
            <a:r>
              <a:rPr lang="en-US" dirty="0" err="1" smtClean="0">
                <a:latin typeface="Arial" charset="0"/>
              </a:rPr>
              <a:t>techcrunch.com</a:t>
            </a:r>
            <a:r>
              <a:rPr lang="en-US" smtClean="0">
                <a:latin typeface="Arial" charset="0"/>
              </a:rPr>
              <a:t>/2015/03/03/in-the-age-of-disintermediation-the-battle-is-all-for-the-customer-interface/</a:t>
            </a:r>
            <a:endParaRPr lang="en-US" dirty="0">
              <a:latin typeface="Arial" charset="0"/>
            </a:endParaRPr>
          </a:p>
        </p:txBody>
      </p:sp>
      <p:sp>
        <p:nvSpPr>
          <p:cNvPr id="6553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348D27-B26A-9344-9B96-16DFC2A73A77}" type="slidenum">
              <a:rPr lang="en-US" sz="1200"/>
              <a:pPr eaLnBrk="1" hangingPunct="1"/>
              <a:t>38</a:t>
            </a:fld>
            <a:endParaRPr lang="en-US" sz="1200"/>
          </a:p>
        </p:txBody>
      </p:sp>
    </p:spTree>
    <p:extLst>
      <p:ext uri="{BB962C8B-B14F-4D97-AF65-F5344CB8AC3E}">
        <p14:creationId xmlns:p14="http://schemas.microsoft.com/office/powerpoint/2010/main" val="527952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xfrm>
            <a:off x="381000" y="685800"/>
            <a:ext cx="6096000" cy="3429000"/>
          </a:xfrm>
          <a:ln/>
        </p:spPr>
      </p:sp>
      <p:sp>
        <p:nvSpPr>
          <p:cNvPr id="6553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Arial" charset="0"/>
              </a:rPr>
              <a:t>https://</a:t>
            </a:r>
            <a:r>
              <a:rPr lang="en-US" dirty="0" err="1" smtClean="0">
                <a:latin typeface="Arial" charset="0"/>
              </a:rPr>
              <a:t>techcrunch.com</a:t>
            </a:r>
            <a:r>
              <a:rPr lang="en-US" smtClean="0">
                <a:latin typeface="Arial" charset="0"/>
              </a:rPr>
              <a:t>/2015/03/03/in-the-age-of-disintermediation-the-battle-is-all-for-the-customer-interface/</a:t>
            </a:r>
            <a:endParaRPr lang="en-US" dirty="0">
              <a:latin typeface="Arial" charset="0"/>
            </a:endParaRPr>
          </a:p>
        </p:txBody>
      </p:sp>
      <p:sp>
        <p:nvSpPr>
          <p:cNvPr id="6553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348D27-B26A-9344-9B96-16DFC2A73A77}" type="slidenum">
              <a:rPr lang="en-US" sz="1200"/>
              <a:pPr eaLnBrk="1" hangingPunct="1"/>
              <a:t>39</a:t>
            </a:fld>
            <a:endParaRPr lang="en-US" sz="1200"/>
          </a:p>
        </p:txBody>
      </p:sp>
    </p:spTree>
    <p:extLst>
      <p:ext uri="{BB962C8B-B14F-4D97-AF65-F5344CB8AC3E}">
        <p14:creationId xmlns:p14="http://schemas.microsoft.com/office/powerpoint/2010/main" val="10684167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xfrm>
            <a:off x="381000" y="685800"/>
            <a:ext cx="6096000" cy="3429000"/>
          </a:xfrm>
          <a:ln/>
        </p:spPr>
      </p:sp>
      <p:sp>
        <p:nvSpPr>
          <p:cNvPr id="655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charset="0"/>
            </a:endParaRPr>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348D27-B26A-9344-9B96-16DFC2A73A77}" type="slidenum">
              <a:rPr lang="en-US" sz="1200"/>
              <a:pPr eaLnBrk="1" hangingPunct="1"/>
              <a:t>42</a:t>
            </a:fld>
            <a:endParaRPr lang="en-US" sz="1200"/>
          </a:p>
        </p:txBody>
      </p:sp>
    </p:spTree>
    <p:extLst>
      <p:ext uri="{BB962C8B-B14F-4D97-AF65-F5344CB8AC3E}">
        <p14:creationId xmlns:p14="http://schemas.microsoft.com/office/powerpoint/2010/main" val="1031250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xfrm>
            <a:off x="381000" y="685800"/>
            <a:ext cx="6096000" cy="3429000"/>
          </a:xfrm>
          <a:ln/>
        </p:spPr>
      </p:sp>
      <p:sp>
        <p:nvSpPr>
          <p:cNvPr id="655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Arial" charset="0"/>
            </a:endParaRPr>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348D27-B26A-9344-9B96-16DFC2A73A77}" type="slidenum">
              <a:rPr lang="en-US" sz="1200"/>
              <a:pPr eaLnBrk="1" hangingPunct="1"/>
              <a:t>4</a:t>
            </a:fld>
            <a:endParaRPr lang="en-US" sz="1200"/>
          </a:p>
        </p:txBody>
      </p:sp>
    </p:spTree>
    <p:extLst>
      <p:ext uri="{BB962C8B-B14F-4D97-AF65-F5344CB8AC3E}">
        <p14:creationId xmlns:p14="http://schemas.microsoft.com/office/powerpoint/2010/main" val="1574729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http://</a:t>
            </a:r>
            <a:r>
              <a:rPr lang="en-US" dirty="0" err="1" smtClean="0"/>
              <a:t>earlywarn.blogspot.com</a:t>
            </a:r>
            <a:r>
              <a:rPr lang="en-US" dirty="0" smtClean="0"/>
              <a:t>/2010/06/technology-adoption-in-hard-</a:t>
            </a:r>
            <a:r>
              <a:rPr lang="en-US" dirty="0" err="1" smtClean="0"/>
              <a:t>times.html</a:t>
            </a:r>
            <a:endParaRPr lang="en-US" dirty="0" smtClean="0"/>
          </a:p>
          <a:p>
            <a:endParaRPr lang="en-US" dirty="0" smtClean="0"/>
          </a:p>
          <a:p>
            <a:r>
              <a:rPr lang="en-US" sz="1200" kern="1200" dirty="0" smtClean="0">
                <a:solidFill>
                  <a:schemeClr val="tx1"/>
                </a:solidFill>
                <a:latin typeface="Arial" pitchFamily="-65" charset="0"/>
                <a:ea typeface="ＭＳ Ｐゴシック" charset="0"/>
                <a:cs typeface="Arial" pitchFamily="-65" charset="0"/>
              </a:rPr>
              <a:t>Technology diffusion is well understood - we've got countless examples - cars, TVs, BBQs, cell phones, wind turbines, cosmetics, iPods, solar PV, video records, DVD players, LED lights,  </a:t>
            </a:r>
            <a:r>
              <a:rPr lang="en-US" sz="1200" kern="1200" dirty="0" err="1" smtClean="0">
                <a:solidFill>
                  <a:schemeClr val="tx1"/>
                </a:solidFill>
                <a:latin typeface="Arial" pitchFamily="-65" charset="0"/>
                <a:ea typeface="ＭＳ Ｐゴシック" charset="0"/>
                <a:cs typeface="Arial" pitchFamily="-65" charset="0"/>
              </a:rPr>
              <a:t>iPads</a:t>
            </a:r>
            <a:r>
              <a:rPr lang="en-US" sz="1200" kern="1200" dirty="0" smtClean="0">
                <a:solidFill>
                  <a:schemeClr val="tx1"/>
                </a:solidFill>
                <a:latin typeface="Arial" pitchFamily="-65" charset="0"/>
                <a:ea typeface="ＭＳ Ｐゴシック" charset="0"/>
                <a:cs typeface="Arial" pitchFamily="-65" charset="0"/>
              </a:rPr>
              <a:t>. And not just things but things within things - like ABS, and fuel injection and airbags in cars - they are all the same, and diffusion rates can be logically and rationally extrapolated. That's how diffusion curves work, and that is the simple model, but not simplistic.</a:t>
            </a:r>
          </a:p>
          <a:p>
            <a:endParaRPr lang="en-US" sz="1200" kern="1200" dirty="0" smtClean="0">
              <a:solidFill>
                <a:schemeClr val="tx1"/>
              </a:solidFill>
              <a:latin typeface="Arial" pitchFamily="-65" charset="0"/>
              <a:ea typeface="ＭＳ Ｐゴシック" charset="0"/>
              <a:cs typeface="Arial" pitchFamily="-65" charset="0"/>
            </a:endParaRPr>
          </a:p>
          <a:p>
            <a:r>
              <a:rPr lang="en-US" sz="1200" kern="1200" dirty="0" smtClean="0">
                <a:solidFill>
                  <a:schemeClr val="tx1"/>
                </a:solidFill>
                <a:latin typeface="Arial" pitchFamily="-65" charset="0"/>
                <a:ea typeface="ＭＳ Ｐゴシック" charset="0"/>
                <a:cs typeface="Arial" pitchFamily="-65" charset="0"/>
              </a:rPr>
              <a:t>If you fail to extrapolate, you will conclude the future is a long way off. It's not.</a:t>
            </a:r>
          </a:p>
          <a:p>
            <a:endParaRPr lang="en-US" dirty="0"/>
          </a:p>
        </p:txBody>
      </p:sp>
      <p:sp>
        <p:nvSpPr>
          <p:cNvPr id="4" name="Slide Number Placeholder 3"/>
          <p:cNvSpPr>
            <a:spLocks noGrp="1"/>
          </p:cNvSpPr>
          <p:nvPr>
            <p:ph type="sldNum" sz="quarter" idx="10"/>
          </p:nvPr>
        </p:nvSpPr>
        <p:spPr/>
        <p:txBody>
          <a:bodyPr/>
          <a:lstStyle/>
          <a:p>
            <a:pPr>
              <a:defRPr/>
            </a:pPr>
            <a:fld id="{9043D76F-11D3-9447-AD2A-84A5F84F5FDB}" type="slidenum">
              <a:rPr lang="en-US" smtClean="0"/>
              <a:pPr>
                <a:defRPr/>
              </a:pPr>
              <a:t>5</a:t>
            </a:fld>
            <a:endParaRPr lang="en-US"/>
          </a:p>
        </p:txBody>
      </p:sp>
    </p:spTree>
    <p:extLst>
      <p:ext uri="{BB962C8B-B14F-4D97-AF65-F5344CB8AC3E}">
        <p14:creationId xmlns:p14="http://schemas.microsoft.com/office/powerpoint/2010/main" val="359540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http://</a:t>
            </a:r>
            <a:r>
              <a:rPr lang="en-US" dirty="0" err="1" smtClean="0"/>
              <a:t>earlywarn.blogspot.com</a:t>
            </a:r>
            <a:r>
              <a:rPr lang="en-US" dirty="0" smtClean="0"/>
              <a:t>/2010/06/technology-adoption-in-hard-</a:t>
            </a:r>
            <a:r>
              <a:rPr lang="en-US" dirty="0" err="1" smtClean="0"/>
              <a:t>times.html</a:t>
            </a:r>
            <a:endParaRPr lang="en-US" dirty="0" smtClean="0"/>
          </a:p>
          <a:p>
            <a:endParaRPr lang="en-US" dirty="0" smtClean="0"/>
          </a:p>
          <a:p>
            <a:r>
              <a:rPr lang="en-US" sz="1200" kern="1200" dirty="0" smtClean="0">
                <a:solidFill>
                  <a:schemeClr val="tx1"/>
                </a:solidFill>
                <a:latin typeface="Arial" pitchFamily="-65" charset="0"/>
                <a:ea typeface="ＭＳ Ｐゴシック" charset="0"/>
                <a:cs typeface="Arial" pitchFamily="-65" charset="0"/>
              </a:rPr>
              <a:t>Technology diffusion is well understood - we've got countless examples - cars, TVs, BBQs, cell phones, wind turbines, cosmetics, iPods, solar PV, video records, DVD players, LED lights,  </a:t>
            </a:r>
            <a:r>
              <a:rPr lang="en-US" sz="1200" kern="1200" dirty="0" err="1" smtClean="0">
                <a:solidFill>
                  <a:schemeClr val="tx1"/>
                </a:solidFill>
                <a:latin typeface="Arial" pitchFamily="-65" charset="0"/>
                <a:ea typeface="ＭＳ Ｐゴシック" charset="0"/>
                <a:cs typeface="Arial" pitchFamily="-65" charset="0"/>
              </a:rPr>
              <a:t>iPads</a:t>
            </a:r>
            <a:r>
              <a:rPr lang="en-US" sz="1200" kern="1200" dirty="0" smtClean="0">
                <a:solidFill>
                  <a:schemeClr val="tx1"/>
                </a:solidFill>
                <a:latin typeface="Arial" pitchFamily="-65" charset="0"/>
                <a:ea typeface="ＭＳ Ｐゴシック" charset="0"/>
                <a:cs typeface="Arial" pitchFamily="-65" charset="0"/>
              </a:rPr>
              <a:t>. And not just things but things within things - like ABS, and fuel injection and airbags in cars - they are all the same, and diffusion rates can be logically and rationally extrapolated. That's how diffusion curves work, and that is the simple model, but not simplistic.</a:t>
            </a:r>
          </a:p>
          <a:p>
            <a:endParaRPr lang="en-US" sz="1200" kern="1200" dirty="0" smtClean="0">
              <a:solidFill>
                <a:schemeClr val="tx1"/>
              </a:solidFill>
              <a:latin typeface="Arial" pitchFamily="-65" charset="0"/>
              <a:ea typeface="ＭＳ Ｐゴシック" charset="0"/>
              <a:cs typeface="Arial" pitchFamily="-65" charset="0"/>
            </a:endParaRPr>
          </a:p>
          <a:p>
            <a:r>
              <a:rPr lang="en-US" sz="1200" kern="1200" dirty="0" smtClean="0">
                <a:solidFill>
                  <a:schemeClr val="tx1"/>
                </a:solidFill>
                <a:latin typeface="Arial" pitchFamily="-65" charset="0"/>
                <a:ea typeface="ＭＳ Ｐゴシック" charset="0"/>
                <a:cs typeface="Arial" pitchFamily="-65" charset="0"/>
              </a:rPr>
              <a:t>If you fail to extrapolate, you will conclude the future is a long way off. It's not.</a:t>
            </a:r>
          </a:p>
          <a:p>
            <a:endParaRPr lang="en-US" dirty="0"/>
          </a:p>
        </p:txBody>
      </p:sp>
      <p:sp>
        <p:nvSpPr>
          <p:cNvPr id="4" name="Slide Number Placeholder 3"/>
          <p:cNvSpPr>
            <a:spLocks noGrp="1"/>
          </p:cNvSpPr>
          <p:nvPr>
            <p:ph type="sldNum" sz="quarter" idx="10"/>
          </p:nvPr>
        </p:nvSpPr>
        <p:spPr/>
        <p:txBody>
          <a:bodyPr/>
          <a:lstStyle/>
          <a:p>
            <a:pPr>
              <a:defRPr/>
            </a:pPr>
            <a:fld id="{9043D76F-11D3-9447-AD2A-84A5F84F5FDB}" type="slidenum">
              <a:rPr lang="en-US" smtClean="0"/>
              <a:pPr>
                <a:defRPr/>
              </a:pPr>
              <a:t>7</a:t>
            </a:fld>
            <a:endParaRPr lang="en-US"/>
          </a:p>
        </p:txBody>
      </p:sp>
    </p:spTree>
    <p:extLst>
      <p:ext uri="{BB962C8B-B14F-4D97-AF65-F5344CB8AC3E}">
        <p14:creationId xmlns:p14="http://schemas.microsoft.com/office/powerpoint/2010/main" val="1217692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http://</a:t>
            </a:r>
            <a:r>
              <a:rPr lang="en-US" dirty="0" err="1" smtClean="0"/>
              <a:t>www.accenture.com</a:t>
            </a:r>
            <a:r>
              <a:rPr lang="en-US" dirty="0" smtClean="0"/>
              <a:t>/us-en/Pages/insight-strategy-age-devastating-innovation-big-bang-disruption.aspx</a:t>
            </a:r>
            <a:endParaRPr lang="en-US" dirty="0"/>
          </a:p>
        </p:txBody>
      </p:sp>
      <p:sp>
        <p:nvSpPr>
          <p:cNvPr id="4" name="Slide Number Placeholder 3"/>
          <p:cNvSpPr>
            <a:spLocks noGrp="1"/>
          </p:cNvSpPr>
          <p:nvPr>
            <p:ph type="sldNum" sz="quarter" idx="10"/>
          </p:nvPr>
        </p:nvSpPr>
        <p:spPr/>
        <p:txBody>
          <a:bodyPr/>
          <a:lstStyle/>
          <a:p>
            <a:pPr>
              <a:defRPr/>
            </a:pPr>
            <a:fld id="{9043D76F-11D3-9447-AD2A-84A5F84F5FDB}" type="slidenum">
              <a:rPr lang="en-US" smtClean="0"/>
              <a:pPr>
                <a:defRPr/>
              </a:pPr>
              <a:t>8</a:t>
            </a:fld>
            <a:endParaRPr lang="en-US"/>
          </a:p>
        </p:txBody>
      </p:sp>
    </p:spTree>
    <p:extLst>
      <p:ext uri="{BB962C8B-B14F-4D97-AF65-F5344CB8AC3E}">
        <p14:creationId xmlns:p14="http://schemas.microsoft.com/office/powerpoint/2010/main" val="1622029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http://</a:t>
            </a:r>
            <a:r>
              <a:rPr lang="en-US" dirty="0" err="1" smtClean="0"/>
              <a:t>qz.com</a:t>
            </a:r>
            <a:r>
              <a:rPr lang="en-US" dirty="0" smtClean="0"/>
              <a:t>/514148/what-will-happen-when-we-succeed-in-creating-ai-thats-smarter-than-we-are/</a:t>
            </a:r>
            <a:endParaRPr lang="en-US" dirty="0"/>
          </a:p>
        </p:txBody>
      </p:sp>
      <p:sp>
        <p:nvSpPr>
          <p:cNvPr id="4" name="Slide Number Placeholder 3"/>
          <p:cNvSpPr>
            <a:spLocks noGrp="1"/>
          </p:cNvSpPr>
          <p:nvPr>
            <p:ph type="sldNum" sz="quarter" idx="10"/>
          </p:nvPr>
        </p:nvSpPr>
        <p:spPr/>
        <p:txBody>
          <a:bodyPr/>
          <a:lstStyle/>
          <a:p>
            <a:pPr>
              <a:defRPr/>
            </a:pPr>
            <a:fld id="{9043D76F-11D3-9447-AD2A-84A5F84F5FDB}" type="slidenum">
              <a:rPr lang="en-US" smtClean="0"/>
              <a:pPr>
                <a:defRPr/>
              </a:pPr>
              <a:t>9</a:t>
            </a:fld>
            <a:endParaRPr lang="en-US"/>
          </a:p>
        </p:txBody>
      </p:sp>
    </p:spTree>
    <p:extLst>
      <p:ext uri="{BB962C8B-B14F-4D97-AF65-F5344CB8AC3E}">
        <p14:creationId xmlns:p14="http://schemas.microsoft.com/office/powerpoint/2010/main" val="1799037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smtClean="0">
                <a:solidFill>
                  <a:schemeClr val="tx1"/>
                </a:solidFill>
                <a:latin typeface="Arial" pitchFamily="-65" charset="0"/>
                <a:ea typeface="ＭＳ Ｐゴシック" charset="0"/>
                <a:cs typeface="Arial" pitchFamily="-65" charset="0"/>
              </a:rPr>
              <a:t>Ray </a:t>
            </a:r>
            <a:r>
              <a:rPr lang="en-US" sz="1200" kern="1200" dirty="0" err="1" smtClean="0">
                <a:solidFill>
                  <a:schemeClr val="tx1"/>
                </a:solidFill>
                <a:latin typeface="Arial" pitchFamily="-65" charset="0"/>
                <a:ea typeface="ＭＳ Ｐゴシック" charset="0"/>
                <a:cs typeface="Arial" pitchFamily="-65" charset="0"/>
              </a:rPr>
              <a:t>Kurzweil</a:t>
            </a:r>
            <a:r>
              <a:rPr lang="en-US" sz="1200" kern="1200" dirty="0" smtClean="0">
                <a:solidFill>
                  <a:schemeClr val="tx1"/>
                </a:solidFill>
                <a:latin typeface="Arial" pitchFamily="-65" charset="0"/>
                <a:ea typeface="ＭＳ Ｐゴシック" charset="0"/>
                <a:cs typeface="Arial" pitchFamily="-65" charset="0"/>
              </a:rPr>
              <a:t> human history’s Law of Accelerating Returns http://</a:t>
            </a:r>
            <a:r>
              <a:rPr lang="en-US" sz="1200" kern="1200" dirty="0" err="1" smtClean="0">
                <a:solidFill>
                  <a:schemeClr val="tx1"/>
                </a:solidFill>
                <a:latin typeface="Arial" pitchFamily="-65" charset="0"/>
                <a:ea typeface="ＭＳ Ｐゴシック" charset="0"/>
                <a:cs typeface="Arial" pitchFamily="-65" charset="0"/>
              </a:rPr>
              <a:t>qz.com</a:t>
            </a:r>
            <a:r>
              <a:rPr lang="en-US" sz="1200" kern="1200" dirty="0" smtClean="0">
                <a:solidFill>
                  <a:schemeClr val="tx1"/>
                </a:solidFill>
                <a:latin typeface="Arial" pitchFamily="-65" charset="0"/>
                <a:ea typeface="ＭＳ Ｐゴシック" charset="0"/>
                <a:cs typeface="Arial" pitchFamily="-65" charset="0"/>
              </a:rPr>
              <a:t>/514148/what-will-happen-when-we-succeed-in-creating-ai-thats-smarter-than-we-are/</a:t>
            </a:r>
          </a:p>
          <a:p>
            <a:endParaRPr lang="en-US" dirty="0"/>
          </a:p>
        </p:txBody>
      </p:sp>
      <p:sp>
        <p:nvSpPr>
          <p:cNvPr id="4" name="Slide Number Placeholder 3"/>
          <p:cNvSpPr>
            <a:spLocks noGrp="1"/>
          </p:cNvSpPr>
          <p:nvPr>
            <p:ph type="sldNum" sz="quarter" idx="10"/>
          </p:nvPr>
        </p:nvSpPr>
        <p:spPr/>
        <p:txBody>
          <a:bodyPr/>
          <a:lstStyle/>
          <a:p>
            <a:pPr>
              <a:defRPr/>
            </a:pPr>
            <a:fld id="{9043D76F-11D3-9447-AD2A-84A5F84F5FDB}" type="slidenum">
              <a:rPr lang="en-US" smtClean="0"/>
              <a:pPr>
                <a:defRPr/>
              </a:pPr>
              <a:t>10</a:t>
            </a:fld>
            <a:endParaRPr lang="en-US"/>
          </a:p>
        </p:txBody>
      </p:sp>
    </p:spTree>
    <p:extLst>
      <p:ext uri="{BB962C8B-B14F-4D97-AF65-F5344CB8AC3E}">
        <p14:creationId xmlns:p14="http://schemas.microsoft.com/office/powerpoint/2010/main" val="12060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914400"/>
            <a:ext cx="7924800" cy="6858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5" name="Line 8"/>
          <p:cNvSpPr>
            <a:spLocks noChangeShapeType="1"/>
          </p:cNvSpPr>
          <p:nvPr/>
        </p:nvSpPr>
        <p:spPr bwMode="auto">
          <a:xfrm>
            <a:off x="1981204" y="2971800"/>
            <a:ext cx="6511925" cy="0"/>
          </a:xfrm>
          <a:prstGeom prst="line">
            <a:avLst/>
          </a:prstGeom>
          <a:noFill/>
          <a:ln w="1905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2706" name="Rectangle 2"/>
          <p:cNvSpPr>
            <a:spLocks noGrp="1" noChangeArrowheads="1"/>
          </p:cNvSpPr>
          <p:nvPr>
            <p:ph type="ctrTitle"/>
          </p:nvPr>
        </p:nvSpPr>
        <p:spPr>
          <a:xfrm>
            <a:off x="914406" y="1143000"/>
            <a:ext cx="7623175" cy="1314450"/>
          </a:xfrm>
        </p:spPr>
        <p:txBody>
          <a:bodyPr/>
          <a:lstStyle>
            <a:lvl1pPr>
              <a:defRPr sz="2813"/>
            </a:lvl1pPr>
          </a:lstStyle>
          <a:p>
            <a:r>
              <a:rPr lang="en-US"/>
              <a:t>Click to edit Master title style</a:t>
            </a:r>
          </a:p>
        </p:txBody>
      </p:sp>
      <p:sp>
        <p:nvSpPr>
          <p:cNvPr id="72707" name="Rectangle 3"/>
          <p:cNvSpPr>
            <a:spLocks noGrp="1" noChangeArrowheads="1"/>
          </p:cNvSpPr>
          <p:nvPr>
            <p:ph type="subTitle" idx="1"/>
          </p:nvPr>
        </p:nvSpPr>
        <p:spPr>
          <a:xfrm>
            <a:off x="1981200" y="2971800"/>
            <a:ext cx="6553200" cy="1314450"/>
          </a:xfrm>
        </p:spPr>
        <p:txBody>
          <a:bodyPr/>
          <a:lstStyle>
            <a:lvl1pPr marL="0" indent="0">
              <a:buFont typeface="Wingdings" pitchFamily="-65" charset="2"/>
              <a:buNone/>
              <a:defRPr sz="1575"/>
            </a:lvl1pPr>
          </a:lstStyle>
          <a:p>
            <a:r>
              <a:rPr lang="en-US"/>
              <a:t>Click to edit Master subtitle style</a:t>
            </a:r>
          </a:p>
        </p:txBody>
      </p:sp>
      <p:sp>
        <p:nvSpPr>
          <p:cNvPr id="6" name="Rectangle 4"/>
          <p:cNvSpPr>
            <a:spLocks noGrp="1" noChangeArrowheads="1"/>
          </p:cNvSpPr>
          <p:nvPr>
            <p:ph type="dt" sz="half" idx="10"/>
          </p:nvPr>
        </p:nvSpPr>
        <p:spPr>
          <a:xfrm>
            <a:off x="457200" y="4682729"/>
            <a:ext cx="2133600" cy="342900"/>
          </a:xfrm>
        </p:spPr>
        <p:txBody>
          <a:bodyPr/>
          <a:lstStyle>
            <a:lvl1pPr>
              <a:defRPr/>
            </a:lvl1pPr>
          </a:lstStyle>
          <a:p>
            <a:pPr>
              <a:defRPr/>
            </a:pPr>
            <a:endParaRPr lang="en-US"/>
          </a:p>
        </p:txBody>
      </p:sp>
      <p:sp>
        <p:nvSpPr>
          <p:cNvPr id="7" name="Rectangle 5"/>
          <p:cNvSpPr>
            <a:spLocks noGrp="1" noChangeArrowheads="1"/>
          </p:cNvSpPr>
          <p:nvPr>
            <p:ph type="ftr" sz="quarter" idx="11"/>
          </p:nvPr>
        </p:nvSpPr>
        <p:spPr>
          <a:xfrm>
            <a:off x="3124200" y="4682729"/>
            <a:ext cx="2895600" cy="342900"/>
          </a:xfr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6553200" y="4682729"/>
            <a:ext cx="2133600" cy="342900"/>
          </a:xfrm>
        </p:spPr>
        <p:txBody>
          <a:bodyPr/>
          <a:lstStyle>
            <a:lvl1pPr>
              <a:defRPr/>
            </a:lvl1pPr>
          </a:lstStyle>
          <a:p>
            <a:pPr>
              <a:defRPr/>
            </a:pPr>
            <a:fld id="{E0050A9E-DF85-2248-9FAB-661ECE53DDF3}" type="slidenum">
              <a:rPr lang="en-US"/>
              <a:pPr>
                <a:defRPr/>
              </a:pPr>
              <a:t>‹#›</a:t>
            </a:fld>
            <a:endParaRPr lang="en-US"/>
          </a:p>
        </p:txBody>
      </p:sp>
    </p:spTree>
    <p:extLst>
      <p:ext uri="{BB962C8B-B14F-4D97-AF65-F5344CB8AC3E}">
        <p14:creationId xmlns:p14="http://schemas.microsoft.com/office/powerpoint/2010/main" val="109924138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0E89F-D9F0-2847-B167-CCCC29986986}" type="slidenum">
              <a:rPr lang="en-US"/>
              <a:pPr>
                <a:defRPr/>
              </a:pPr>
              <a:t>‹#›</a:t>
            </a:fld>
            <a:endParaRPr lang="en-US"/>
          </a:p>
        </p:txBody>
      </p:sp>
    </p:spTree>
    <p:extLst>
      <p:ext uri="{BB962C8B-B14F-4D97-AF65-F5344CB8AC3E}">
        <p14:creationId xmlns:p14="http://schemas.microsoft.com/office/powerpoint/2010/main" val="34428039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523184"/>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08360"/>
            <a:ext cx="6019800" cy="4523184"/>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FDEC76-9CD6-834F-ABC9-D7ED9DC0CCE3}" type="slidenum">
              <a:rPr lang="en-US"/>
              <a:pPr>
                <a:defRPr/>
              </a:pPr>
              <a:t>‹#›</a:t>
            </a:fld>
            <a:endParaRPr lang="en-US"/>
          </a:p>
        </p:txBody>
      </p:sp>
    </p:spTree>
    <p:extLst>
      <p:ext uri="{BB962C8B-B14F-4D97-AF65-F5344CB8AC3E}">
        <p14:creationId xmlns:p14="http://schemas.microsoft.com/office/powerpoint/2010/main" val="211099391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5"/>
            <a:ext cx="8229600" cy="854869"/>
          </a:xfrm>
        </p:spPr>
        <p:txBody>
          <a:bodyPr/>
          <a:lstStyle/>
          <a:p>
            <a:r>
              <a:rPr lang="en-AU" smtClean="0"/>
              <a:t>Click to edit Master title style</a:t>
            </a:r>
            <a:endParaRPr lang="en-US"/>
          </a:p>
        </p:txBody>
      </p:sp>
      <p:sp>
        <p:nvSpPr>
          <p:cNvPr id="3" name="Text Placeholder 2"/>
          <p:cNvSpPr>
            <a:spLocks noGrp="1"/>
          </p:cNvSpPr>
          <p:nvPr>
            <p:ph type="body" sz="half" idx="1"/>
          </p:nvPr>
        </p:nvSpPr>
        <p:spPr>
          <a:xfrm>
            <a:off x="457200" y="1200150"/>
            <a:ext cx="4032251" cy="3531394"/>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Media Placeholder 3"/>
          <p:cNvSpPr>
            <a:spLocks noGrp="1"/>
          </p:cNvSpPr>
          <p:nvPr>
            <p:ph type="media" sz="half" idx="2"/>
          </p:nvPr>
        </p:nvSpPr>
        <p:spPr>
          <a:xfrm>
            <a:off x="4641851" y="1200150"/>
            <a:ext cx="4033839" cy="3531394"/>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C4CEDD-B624-0E44-9706-4461D3BD76DA}" type="slidenum">
              <a:rPr lang="en-US"/>
              <a:pPr>
                <a:defRPr/>
              </a:pPr>
              <a:t>‹#›</a:t>
            </a:fld>
            <a:endParaRPr lang="en-US"/>
          </a:p>
        </p:txBody>
      </p:sp>
    </p:spTree>
    <p:extLst>
      <p:ext uri="{BB962C8B-B14F-4D97-AF65-F5344CB8AC3E}">
        <p14:creationId xmlns:p14="http://schemas.microsoft.com/office/powerpoint/2010/main" val="1622958849"/>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D5406C-B548-B440-9A92-57BC7F0169BA}" type="slidenum">
              <a:rPr lang="en-US"/>
              <a:pPr>
                <a:defRPr/>
              </a:pPr>
              <a:t>‹#›</a:t>
            </a:fld>
            <a:endParaRPr lang="en-US"/>
          </a:p>
        </p:txBody>
      </p:sp>
    </p:spTree>
    <p:extLst>
      <p:ext uri="{BB962C8B-B14F-4D97-AF65-F5344CB8AC3E}">
        <p14:creationId xmlns:p14="http://schemas.microsoft.com/office/powerpoint/2010/main" val="149860937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225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125"/>
            </a:lvl1pPr>
            <a:lvl2pPr marL="257168" indent="0">
              <a:buNone/>
              <a:defRPr sz="1013"/>
            </a:lvl2pPr>
            <a:lvl3pPr marL="514337" indent="0">
              <a:buNone/>
              <a:defRPr sz="900"/>
            </a:lvl3pPr>
            <a:lvl4pPr marL="771506" indent="0">
              <a:buNone/>
              <a:defRPr sz="788"/>
            </a:lvl4pPr>
            <a:lvl5pPr marL="1028675" indent="0">
              <a:buNone/>
              <a:defRPr sz="788"/>
            </a:lvl5pPr>
            <a:lvl6pPr marL="1285843" indent="0">
              <a:buNone/>
              <a:defRPr sz="788"/>
            </a:lvl6pPr>
            <a:lvl7pPr marL="1543012" indent="0">
              <a:buNone/>
              <a:defRPr sz="788"/>
            </a:lvl7pPr>
            <a:lvl8pPr marL="1800180" indent="0">
              <a:buNone/>
              <a:defRPr sz="788"/>
            </a:lvl8pPr>
            <a:lvl9pPr marL="2057348" indent="0">
              <a:buNone/>
              <a:defRPr sz="788"/>
            </a:lvl9pPr>
          </a:lstStyle>
          <a:p>
            <a:pPr lvl="0"/>
            <a:r>
              <a:rPr lang="en-AU"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5E4BA3-5CF9-C843-8D20-D0BF1E78E183}" type="slidenum">
              <a:rPr lang="en-US"/>
              <a:pPr>
                <a:defRPr/>
              </a:pPr>
              <a:t>‹#›</a:t>
            </a:fld>
            <a:endParaRPr lang="en-US"/>
          </a:p>
        </p:txBody>
      </p:sp>
    </p:spTree>
    <p:extLst>
      <p:ext uri="{BB962C8B-B14F-4D97-AF65-F5344CB8AC3E}">
        <p14:creationId xmlns:p14="http://schemas.microsoft.com/office/powerpoint/2010/main" val="3885317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200150"/>
            <a:ext cx="4032251" cy="3531394"/>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1851" y="1200150"/>
            <a:ext cx="4033839" cy="3531394"/>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5BA7DB-B16A-6C4A-A3A6-7BD086B23109}" type="slidenum">
              <a:rPr lang="en-US"/>
              <a:pPr>
                <a:defRPr/>
              </a:pPr>
              <a:t>‹#›</a:t>
            </a:fld>
            <a:endParaRPr lang="en-US"/>
          </a:p>
        </p:txBody>
      </p:sp>
    </p:spTree>
    <p:extLst>
      <p:ext uri="{BB962C8B-B14F-4D97-AF65-F5344CB8AC3E}">
        <p14:creationId xmlns:p14="http://schemas.microsoft.com/office/powerpoint/2010/main" val="11433926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2" y="1151335"/>
            <a:ext cx="4040188" cy="479822"/>
          </a:xfrm>
        </p:spPr>
        <p:txBody>
          <a:bodyPr anchor="b"/>
          <a:lstStyle>
            <a:lvl1pPr marL="0" indent="0">
              <a:buNone/>
              <a:defRPr sz="135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AU" smtClean="0"/>
              <a:t>Click to edit Master text styles</a:t>
            </a:r>
          </a:p>
        </p:txBody>
      </p:sp>
      <p:sp>
        <p:nvSpPr>
          <p:cNvPr id="4" name="Content Placeholder 3"/>
          <p:cNvSpPr>
            <a:spLocks noGrp="1"/>
          </p:cNvSpPr>
          <p:nvPr>
            <p:ph sz="half" idx="2"/>
          </p:nvPr>
        </p:nvSpPr>
        <p:spPr>
          <a:xfrm>
            <a:off x="457202"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1350" b="1"/>
            </a:lvl1pPr>
            <a:lvl2pPr marL="257168" indent="0">
              <a:buNone/>
              <a:defRPr sz="1125" b="1"/>
            </a:lvl2pPr>
            <a:lvl3pPr marL="514337"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8" indent="0">
              <a:buNone/>
              <a:defRPr sz="900" b="1"/>
            </a:lvl9pPr>
          </a:lstStyle>
          <a:p>
            <a:pPr lvl="0"/>
            <a:r>
              <a:rPr lang="en-AU"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E9295F-4C60-C04F-974A-2F2BC13E3083}" type="slidenum">
              <a:rPr lang="en-US"/>
              <a:pPr>
                <a:defRPr/>
              </a:pPr>
              <a:t>‹#›</a:t>
            </a:fld>
            <a:endParaRPr lang="en-US"/>
          </a:p>
        </p:txBody>
      </p:sp>
    </p:spTree>
    <p:extLst>
      <p:ext uri="{BB962C8B-B14F-4D97-AF65-F5344CB8AC3E}">
        <p14:creationId xmlns:p14="http://schemas.microsoft.com/office/powerpoint/2010/main" val="26357312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A28931-A96F-C846-886C-3072F6E1C8C5}" type="slidenum">
              <a:rPr lang="en-US"/>
              <a:pPr>
                <a:defRPr/>
              </a:pPr>
              <a:t>‹#›</a:t>
            </a:fld>
            <a:endParaRPr lang="en-US"/>
          </a:p>
        </p:txBody>
      </p:sp>
    </p:spTree>
    <p:extLst>
      <p:ext uri="{BB962C8B-B14F-4D97-AF65-F5344CB8AC3E}">
        <p14:creationId xmlns:p14="http://schemas.microsoft.com/office/powerpoint/2010/main" val="15663864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E826A99-AD16-9F44-9035-153DB1F178B7}" type="slidenum">
              <a:rPr lang="en-US"/>
              <a:pPr>
                <a:defRPr/>
              </a:pPr>
              <a:t>‹#›</a:t>
            </a:fld>
            <a:endParaRPr lang="en-US"/>
          </a:p>
        </p:txBody>
      </p:sp>
    </p:spTree>
    <p:extLst>
      <p:ext uri="{BB962C8B-B14F-4D97-AF65-F5344CB8AC3E}">
        <p14:creationId xmlns:p14="http://schemas.microsoft.com/office/powerpoint/2010/main" val="42207886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1125" b="1"/>
            </a:lvl1pPr>
          </a:lstStyle>
          <a:p>
            <a:r>
              <a:rPr lang="en-AU" smtClean="0"/>
              <a:t>Click to edit Master title style</a:t>
            </a:r>
            <a:endParaRPr lang="en-US"/>
          </a:p>
        </p:txBody>
      </p:sp>
      <p:sp>
        <p:nvSpPr>
          <p:cNvPr id="3" name="Content Placeholder 2"/>
          <p:cNvSpPr>
            <a:spLocks noGrp="1"/>
          </p:cNvSpPr>
          <p:nvPr>
            <p:ph idx="1"/>
          </p:nvPr>
        </p:nvSpPr>
        <p:spPr>
          <a:xfrm>
            <a:off x="3575051" y="204793"/>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E2FAF1-CA3D-F54E-BB0D-588E17E48D58}" type="slidenum">
              <a:rPr lang="en-US"/>
              <a:pPr>
                <a:defRPr/>
              </a:pPr>
              <a:t>‹#›</a:t>
            </a:fld>
            <a:endParaRPr lang="en-US"/>
          </a:p>
        </p:txBody>
      </p:sp>
    </p:spTree>
    <p:extLst>
      <p:ext uri="{BB962C8B-B14F-4D97-AF65-F5344CB8AC3E}">
        <p14:creationId xmlns:p14="http://schemas.microsoft.com/office/powerpoint/2010/main" val="39561442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125" b="1"/>
            </a:lvl1pPr>
          </a:lstStyle>
          <a:p>
            <a:r>
              <a:rPr lang="en-AU"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1800"/>
            </a:lvl1pPr>
            <a:lvl2pPr marL="257168" indent="0">
              <a:buNone/>
              <a:defRPr sz="1575"/>
            </a:lvl2pPr>
            <a:lvl3pPr marL="514337" indent="0">
              <a:buNone/>
              <a:defRPr sz="1350"/>
            </a:lvl3pPr>
            <a:lvl4pPr marL="771506" indent="0">
              <a:buNone/>
              <a:defRPr sz="1125"/>
            </a:lvl4pPr>
            <a:lvl5pPr marL="1028675" indent="0">
              <a:buNone/>
              <a:defRPr sz="1125"/>
            </a:lvl5pPr>
            <a:lvl6pPr marL="1285843" indent="0">
              <a:buNone/>
              <a:defRPr sz="1125"/>
            </a:lvl6pPr>
            <a:lvl7pPr marL="1543012" indent="0">
              <a:buNone/>
              <a:defRPr sz="1125"/>
            </a:lvl7pPr>
            <a:lvl8pPr marL="1800180" indent="0">
              <a:buNone/>
              <a:defRPr sz="1125"/>
            </a:lvl8pPr>
            <a:lvl9pPr marL="2057348" indent="0">
              <a:buNone/>
              <a:defRPr sz="1125"/>
            </a:lvl9pPr>
          </a:lstStyle>
          <a:p>
            <a:pPr lvl="0"/>
            <a:endParaRPr lang="en-US" noProof="0" smtClean="0"/>
          </a:p>
        </p:txBody>
      </p:sp>
      <p:sp>
        <p:nvSpPr>
          <p:cNvPr id="4" name="Text Placeholder 3"/>
          <p:cNvSpPr>
            <a:spLocks noGrp="1"/>
          </p:cNvSpPr>
          <p:nvPr>
            <p:ph type="body" sz="half" idx="2"/>
          </p:nvPr>
        </p:nvSpPr>
        <p:spPr>
          <a:xfrm>
            <a:off x="1792288" y="4025508"/>
            <a:ext cx="5486400" cy="603647"/>
          </a:xfrm>
        </p:spPr>
        <p:txBody>
          <a:bodyPr/>
          <a:lstStyle>
            <a:lvl1pPr marL="0" indent="0">
              <a:buNone/>
              <a:defRPr sz="788"/>
            </a:lvl1pPr>
            <a:lvl2pPr marL="257168" indent="0">
              <a:buNone/>
              <a:defRPr sz="675"/>
            </a:lvl2pPr>
            <a:lvl3pPr marL="514337" indent="0">
              <a:buNone/>
              <a:defRPr sz="563"/>
            </a:lvl3pPr>
            <a:lvl4pPr marL="771506" indent="0">
              <a:buNone/>
              <a:defRPr sz="506"/>
            </a:lvl4pPr>
            <a:lvl5pPr marL="1028675" indent="0">
              <a:buNone/>
              <a:defRPr sz="506"/>
            </a:lvl5pPr>
            <a:lvl6pPr marL="1285843" indent="0">
              <a:buNone/>
              <a:defRPr sz="506"/>
            </a:lvl6pPr>
            <a:lvl7pPr marL="1543012" indent="0">
              <a:buNone/>
              <a:defRPr sz="506"/>
            </a:lvl7pPr>
            <a:lvl8pPr marL="1800180" indent="0">
              <a:buNone/>
              <a:defRPr sz="506"/>
            </a:lvl8pPr>
            <a:lvl9pPr marL="2057348" indent="0">
              <a:buNone/>
              <a:defRPr sz="506"/>
            </a:lvl9pPr>
          </a:lstStyle>
          <a:p>
            <a:pPr lvl="0"/>
            <a:r>
              <a:rPr lang="en-AU"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42FA28-6923-5E41-B4D5-5A0A78042F07}" type="slidenum">
              <a:rPr lang="en-US"/>
              <a:pPr>
                <a:defRPr/>
              </a:pPr>
              <a:t>‹#›</a:t>
            </a:fld>
            <a:endParaRPr lang="en-US"/>
          </a:p>
        </p:txBody>
      </p:sp>
    </p:spTree>
    <p:extLst>
      <p:ext uri="{BB962C8B-B14F-4D97-AF65-F5344CB8AC3E}">
        <p14:creationId xmlns:p14="http://schemas.microsoft.com/office/powerpoint/2010/main" val="3563778825"/>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8365"/>
            <a:ext cx="8229600" cy="854869"/>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18488" cy="3531394"/>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684" name="Rectangle 4"/>
          <p:cNvSpPr>
            <a:spLocks noGrp="1" noChangeArrowheads="1"/>
          </p:cNvSpPr>
          <p:nvPr>
            <p:ph type="dt" sz="half" idx="2"/>
          </p:nvPr>
        </p:nvSpPr>
        <p:spPr bwMode="auto">
          <a:xfrm>
            <a:off x="457200" y="4889898"/>
            <a:ext cx="2133600" cy="2166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675">
                <a:latin typeface="Garamond" charset="0"/>
                <a:cs typeface="Arial" charset="0"/>
              </a:defRPr>
            </a:lvl1pPr>
          </a:lstStyle>
          <a:p>
            <a:pPr>
              <a:defRPr/>
            </a:pPr>
            <a:endParaRPr lang="en-US"/>
          </a:p>
        </p:txBody>
      </p:sp>
      <p:sp>
        <p:nvSpPr>
          <p:cNvPr id="71685" name="Rectangle 5"/>
          <p:cNvSpPr>
            <a:spLocks noGrp="1" noChangeArrowheads="1"/>
          </p:cNvSpPr>
          <p:nvPr>
            <p:ph type="ftr" sz="quarter" idx="3"/>
          </p:nvPr>
        </p:nvSpPr>
        <p:spPr bwMode="auto">
          <a:xfrm>
            <a:off x="3124200" y="4893470"/>
            <a:ext cx="2895600" cy="2166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675">
                <a:latin typeface="Garamond" charset="0"/>
                <a:cs typeface="Arial" charset="0"/>
              </a:defRPr>
            </a:lvl1pPr>
          </a:lstStyle>
          <a:p>
            <a:pPr>
              <a:defRPr/>
            </a:pPr>
            <a:endParaRPr lang="en-US"/>
          </a:p>
        </p:txBody>
      </p:sp>
      <p:sp>
        <p:nvSpPr>
          <p:cNvPr id="71686" name="Rectangle 6"/>
          <p:cNvSpPr>
            <a:spLocks noGrp="1" noChangeArrowheads="1"/>
          </p:cNvSpPr>
          <p:nvPr>
            <p:ph type="sldNum" sz="quarter" idx="4"/>
          </p:nvPr>
        </p:nvSpPr>
        <p:spPr bwMode="auto">
          <a:xfrm>
            <a:off x="6553200" y="4889898"/>
            <a:ext cx="2133600" cy="2166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675">
                <a:latin typeface="Garamond" charset="0"/>
                <a:cs typeface="Arial" charset="0"/>
              </a:defRPr>
            </a:lvl1pPr>
          </a:lstStyle>
          <a:p>
            <a:pPr>
              <a:defRPr/>
            </a:pPr>
            <a:fld id="{21FFF924-CCF8-8B4B-A9B1-1D063049C1DE}" type="slidenum">
              <a:rPr lang="en-US"/>
              <a:pPr>
                <a:defRPr/>
              </a:pPr>
              <a:t>‹#›</a:t>
            </a:fld>
            <a:endParaRPr lang="en-US"/>
          </a:p>
        </p:txBody>
      </p:sp>
      <p:sp>
        <p:nvSpPr>
          <p:cNvPr id="1031" name="Freeform 7"/>
          <p:cNvSpPr>
            <a:spLocks noChangeArrowheads="1"/>
          </p:cNvSpPr>
          <p:nvPr/>
        </p:nvSpPr>
        <p:spPr bwMode="auto">
          <a:xfrm>
            <a:off x="381000" y="171450"/>
            <a:ext cx="8229600" cy="4572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4129"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 id="2147484128" r:id="rId12"/>
  </p:sldLayoutIdLst>
  <p:transition/>
  <p:timing>
    <p:tnLst>
      <p:par>
        <p:cTn id="1" dur="indefinite" restart="never" nodeType="tmRoot"/>
      </p:par>
    </p:tnLst>
  </p:timing>
  <p:txStyles>
    <p:titleStyle>
      <a:lvl1pPr algn="l" rtl="0" eaLnBrk="0" fontAlgn="base" hangingPunct="0">
        <a:spcBef>
          <a:spcPct val="0"/>
        </a:spcBef>
        <a:spcAft>
          <a:spcPct val="0"/>
        </a:spcAft>
        <a:defRPr sz="2363">
          <a:solidFill>
            <a:schemeClr val="tx2"/>
          </a:solidFill>
          <a:latin typeface="+mj-lt"/>
          <a:ea typeface="ＭＳ Ｐゴシック" charset="0"/>
          <a:cs typeface="+mj-cs"/>
        </a:defRPr>
      </a:lvl1pPr>
      <a:lvl2pPr algn="l" rtl="0" eaLnBrk="0" fontAlgn="base" hangingPunct="0">
        <a:spcBef>
          <a:spcPct val="0"/>
        </a:spcBef>
        <a:spcAft>
          <a:spcPct val="0"/>
        </a:spcAft>
        <a:defRPr sz="2363">
          <a:solidFill>
            <a:schemeClr val="tx2"/>
          </a:solidFill>
          <a:latin typeface="Garamond" pitchFamily="-65" charset="0"/>
          <a:ea typeface="ＭＳ Ｐゴシック" charset="0"/>
          <a:cs typeface="Arial" pitchFamily="-65" charset="0"/>
        </a:defRPr>
      </a:lvl2pPr>
      <a:lvl3pPr algn="l" rtl="0" eaLnBrk="0" fontAlgn="base" hangingPunct="0">
        <a:spcBef>
          <a:spcPct val="0"/>
        </a:spcBef>
        <a:spcAft>
          <a:spcPct val="0"/>
        </a:spcAft>
        <a:defRPr sz="2363">
          <a:solidFill>
            <a:schemeClr val="tx2"/>
          </a:solidFill>
          <a:latin typeface="Garamond" pitchFamily="-65" charset="0"/>
          <a:ea typeface="ＭＳ Ｐゴシック" charset="0"/>
          <a:cs typeface="Arial" pitchFamily="-65" charset="0"/>
        </a:defRPr>
      </a:lvl3pPr>
      <a:lvl4pPr algn="l" rtl="0" eaLnBrk="0" fontAlgn="base" hangingPunct="0">
        <a:spcBef>
          <a:spcPct val="0"/>
        </a:spcBef>
        <a:spcAft>
          <a:spcPct val="0"/>
        </a:spcAft>
        <a:defRPr sz="2363">
          <a:solidFill>
            <a:schemeClr val="tx2"/>
          </a:solidFill>
          <a:latin typeface="Garamond" pitchFamily="-65" charset="0"/>
          <a:ea typeface="ＭＳ Ｐゴシック" charset="0"/>
          <a:cs typeface="Arial" pitchFamily="-65" charset="0"/>
        </a:defRPr>
      </a:lvl4pPr>
      <a:lvl5pPr algn="l" rtl="0" eaLnBrk="0" fontAlgn="base" hangingPunct="0">
        <a:spcBef>
          <a:spcPct val="0"/>
        </a:spcBef>
        <a:spcAft>
          <a:spcPct val="0"/>
        </a:spcAft>
        <a:defRPr sz="2363">
          <a:solidFill>
            <a:schemeClr val="tx2"/>
          </a:solidFill>
          <a:latin typeface="Garamond" pitchFamily="-65" charset="0"/>
          <a:ea typeface="ＭＳ Ｐゴシック" charset="0"/>
          <a:cs typeface="Arial" pitchFamily="-65" charset="0"/>
        </a:defRPr>
      </a:lvl5pPr>
      <a:lvl6pPr marL="257168" algn="l" rtl="0" fontAlgn="base">
        <a:spcBef>
          <a:spcPct val="0"/>
        </a:spcBef>
        <a:spcAft>
          <a:spcPct val="0"/>
        </a:spcAft>
        <a:defRPr sz="2363">
          <a:solidFill>
            <a:schemeClr val="tx2"/>
          </a:solidFill>
          <a:latin typeface="Garamond" pitchFamily="-65" charset="0"/>
          <a:ea typeface="Arial" pitchFamily="-65" charset="0"/>
          <a:cs typeface="Arial" pitchFamily="-65" charset="0"/>
        </a:defRPr>
      </a:lvl6pPr>
      <a:lvl7pPr marL="514337" algn="l" rtl="0" fontAlgn="base">
        <a:spcBef>
          <a:spcPct val="0"/>
        </a:spcBef>
        <a:spcAft>
          <a:spcPct val="0"/>
        </a:spcAft>
        <a:defRPr sz="2363">
          <a:solidFill>
            <a:schemeClr val="tx2"/>
          </a:solidFill>
          <a:latin typeface="Garamond" pitchFamily="-65" charset="0"/>
          <a:ea typeface="Arial" pitchFamily="-65" charset="0"/>
          <a:cs typeface="Arial" pitchFamily="-65" charset="0"/>
        </a:defRPr>
      </a:lvl7pPr>
      <a:lvl8pPr marL="771506" algn="l" rtl="0" fontAlgn="base">
        <a:spcBef>
          <a:spcPct val="0"/>
        </a:spcBef>
        <a:spcAft>
          <a:spcPct val="0"/>
        </a:spcAft>
        <a:defRPr sz="2363">
          <a:solidFill>
            <a:schemeClr val="tx2"/>
          </a:solidFill>
          <a:latin typeface="Garamond" pitchFamily="-65" charset="0"/>
          <a:ea typeface="Arial" pitchFamily="-65" charset="0"/>
          <a:cs typeface="Arial" pitchFamily="-65" charset="0"/>
        </a:defRPr>
      </a:lvl8pPr>
      <a:lvl9pPr marL="1028675" algn="l" rtl="0" fontAlgn="base">
        <a:spcBef>
          <a:spcPct val="0"/>
        </a:spcBef>
        <a:spcAft>
          <a:spcPct val="0"/>
        </a:spcAft>
        <a:defRPr sz="2363">
          <a:solidFill>
            <a:schemeClr val="tx2"/>
          </a:solidFill>
          <a:latin typeface="Garamond" pitchFamily="-65" charset="0"/>
          <a:ea typeface="Arial" pitchFamily="-65" charset="0"/>
          <a:cs typeface="Arial" pitchFamily="-65" charset="0"/>
        </a:defRPr>
      </a:lvl9pPr>
    </p:titleStyle>
    <p:bodyStyle>
      <a:lvl1pPr marL="192876" indent="-192876" algn="l" rtl="0" eaLnBrk="0" fontAlgn="base" hangingPunct="0">
        <a:spcBef>
          <a:spcPct val="20000"/>
        </a:spcBef>
        <a:spcAft>
          <a:spcPct val="0"/>
        </a:spcAft>
        <a:buClr>
          <a:schemeClr val="accent1"/>
        </a:buClr>
        <a:buSzPct val="65000"/>
        <a:buFont typeface="Wingdings" charset="0"/>
        <a:buChar char="n"/>
        <a:defRPr sz="1688">
          <a:solidFill>
            <a:schemeClr val="tx1"/>
          </a:solidFill>
          <a:latin typeface="+mn-lt"/>
          <a:ea typeface="ＭＳ Ｐゴシック" charset="0"/>
          <a:cs typeface="+mn-cs"/>
        </a:defRPr>
      </a:lvl1pPr>
      <a:lvl2pPr marL="376823" indent="-183055" algn="l" rtl="0" eaLnBrk="0" fontAlgn="base" hangingPunct="0">
        <a:spcBef>
          <a:spcPct val="20000"/>
        </a:spcBef>
        <a:spcAft>
          <a:spcPct val="0"/>
        </a:spcAft>
        <a:buClr>
          <a:schemeClr val="accent2"/>
        </a:buClr>
        <a:buSzPct val="60000"/>
        <a:buFont typeface="Wingdings" charset="0"/>
        <a:buChar char="q"/>
        <a:defRPr sz="1463">
          <a:solidFill>
            <a:schemeClr val="tx1"/>
          </a:solidFill>
          <a:latin typeface="+mn-lt"/>
          <a:ea typeface="+mn-ea"/>
          <a:cs typeface="+mn-cs"/>
        </a:defRPr>
      </a:lvl2pPr>
      <a:lvl3pPr marL="575057" indent="-197342" algn="l" rtl="0" eaLnBrk="0" fontAlgn="base" hangingPunct="0">
        <a:spcBef>
          <a:spcPct val="20000"/>
        </a:spcBef>
        <a:spcAft>
          <a:spcPct val="0"/>
        </a:spcAft>
        <a:buClr>
          <a:schemeClr val="accent1"/>
        </a:buClr>
        <a:buSzPct val="65000"/>
        <a:buFont typeface="Wingdings" charset="0"/>
        <a:buChar char="n"/>
        <a:defRPr sz="1238">
          <a:solidFill>
            <a:schemeClr val="tx1"/>
          </a:solidFill>
          <a:latin typeface="+mn-lt"/>
          <a:ea typeface="+mn-ea"/>
          <a:cs typeface="+mn-cs"/>
        </a:defRPr>
      </a:lvl3pPr>
      <a:lvl4pPr marL="753647" indent="-177697" algn="l" rtl="0" eaLnBrk="0" fontAlgn="base" hangingPunct="0">
        <a:spcBef>
          <a:spcPct val="20000"/>
        </a:spcBef>
        <a:spcAft>
          <a:spcPct val="0"/>
        </a:spcAft>
        <a:buClr>
          <a:schemeClr val="accent2"/>
        </a:buClr>
        <a:buSzPct val="70000"/>
        <a:buFont typeface="Wingdings" charset="0"/>
        <a:buChar char="q"/>
        <a:defRPr sz="1125">
          <a:solidFill>
            <a:schemeClr val="tx1"/>
          </a:solidFill>
          <a:latin typeface="+mn-lt"/>
          <a:ea typeface="+mn-ea"/>
          <a:cs typeface="+mn-cs"/>
        </a:defRPr>
      </a:lvl4pPr>
      <a:lvl5pPr marL="945630" indent="-191091" algn="l" rtl="0" eaLnBrk="0" fontAlgn="base" hangingPunct="0">
        <a:spcBef>
          <a:spcPct val="20000"/>
        </a:spcBef>
        <a:spcAft>
          <a:spcPct val="0"/>
        </a:spcAft>
        <a:buClr>
          <a:schemeClr val="accent1"/>
        </a:buClr>
        <a:buSzPct val="75000"/>
        <a:buFont typeface="Wingdings" charset="0"/>
        <a:buChar char="§"/>
        <a:defRPr sz="1125">
          <a:solidFill>
            <a:schemeClr val="tx1"/>
          </a:solidFill>
          <a:latin typeface="+mn-lt"/>
          <a:ea typeface="+mn-ea"/>
          <a:cs typeface="+mn-cs"/>
        </a:defRPr>
      </a:lvl5pPr>
      <a:lvl6pPr marL="1202799" indent="-191091" algn="l" rtl="0" fontAlgn="base">
        <a:spcBef>
          <a:spcPct val="20000"/>
        </a:spcBef>
        <a:spcAft>
          <a:spcPct val="0"/>
        </a:spcAft>
        <a:buClr>
          <a:schemeClr val="accent1"/>
        </a:buClr>
        <a:buSzPct val="75000"/>
        <a:buFont typeface="Wingdings" pitchFamily="-65" charset="2"/>
        <a:buChar char="§"/>
        <a:defRPr sz="1125">
          <a:solidFill>
            <a:schemeClr val="tx1"/>
          </a:solidFill>
          <a:latin typeface="+mn-lt"/>
          <a:ea typeface="+mn-ea"/>
          <a:cs typeface="+mn-cs"/>
        </a:defRPr>
      </a:lvl6pPr>
      <a:lvl7pPr marL="1459967" indent="-191091" algn="l" rtl="0" fontAlgn="base">
        <a:spcBef>
          <a:spcPct val="20000"/>
        </a:spcBef>
        <a:spcAft>
          <a:spcPct val="0"/>
        </a:spcAft>
        <a:buClr>
          <a:schemeClr val="accent1"/>
        </a:buClr>
        <a:buSzPct val="75000"/>
        <a:buFont typeface="Wingdings" pitchFamily="-65" charset="2"/>
        <a:buChar char="§"/>
        <a:defRPr sz="1125">
          <a:solidFill>
            <a:schemeClr val="tx1"/>
          </a:solidFill>
          <a:latin typeface="+mn-lt"/>
          <a:ea typeface="+mn-ea"/>
          <a:cs typeface="+mn-cs"/>
        </a:defRPr>
      </a:lvl7pPr>
      <a:lvl8pPr marL="1717136" indent="-191091" algn="l" rtl="0" fontAlgn="base">
        <a:spcBef>
          <a:spcPct val="20000"/>
        </a:spcBef>
        <a:spcAft>
          <a:spcPct val="0"/>
        </a:spcAft>
        <a:buClr>
          <a:schemeClr val="accent1"/>
        </a:buClr>
        <a:buSzPct val="75000"/>
        <a:buFont typeface="Wingdings" pitchFamily="-65" charset="2"/>
        <a:buChar char="§"/>
        <a:defRPr sz="1125">
          <a:solidFill>
            <a:schemeClr val="tx1"/>
          </a:solidFill>
          <a:latin typeface="+mn-lt"/>
          <a:ea typeface="+mn-ea"/>
          <a:cs typeface="+mn-cs"/>
        </a:defRPr>
      </a:lvl8pPr>
      <a:lvl9pPr marL="1974305" indent="-191091" algn="l" rtl="0" fontAlgn="base">
        <a:spcBef>
          <a:spcPct val="20000"/>
        </a:spcBef>
        <a:spcAft>
          <a:spcPct val="0"/>
        </a:spcAft>
        <a:buClr>
          <a:schemeClr val="accent1"/>
        </a:buClr>
        <a:buSzPct val="75000"/>
        <a:buFont typeface="Wingdings" pitchFamily="-65" charset="2"/>
        <a:buChar char="§"/>
        <a:defRPr sz="1125">
          <a:solidFill>
            <a:schemeClr val="tx1"/>
          </a:solidFill>
          <a:latin typeface="+mn-lt"/>
          <a:ea typeface="+mn-ea"/>
          <a:cs typeface="+mn-cs"/>
        </a:defRPr>
      </a:lvl9pPr>
    </p:bodyStyle>
    <p:otherStyle>
      <a:defPPr>
        <a:defRPr lang="en-US"/>
      </a:defPPr>
      <a:lvl1pPr marL="0" algn="l" defTabSz="257168" rtl="0" eaLnBrk="1" latinLnBrk="0" hangingPunct="1">
        <a:defRPr sz="1013" kern="1200">
          <a:solidFill>
            <a:schemeClr val="tx1"/>
          </a:solidFill>
          <a:latin typeface="+mn-lt"/>
          <a:ea typeface="+mn-ea"/>
          <a:cs typeface="+mn-cs"/>
        </a:defRPr>
      </a:lvl1pPr>
      <a:lvl2pPr marL="257168" algn="l" defTabSz="257168" rtl="0" eaLnBrk="1" latinLnBrk="0" hangingPunct="1">
        <a:defRPr sz="1013" kern="1200">
          <a:solidFill>
            <a:schemeClr val="tx1"/>
          </a:solidFill>
          <a:latin typeface="+mn-lt"/>
          <a:ea typeface="+mn-ea"/>
          <a:cs typeface="+mn-cs"/>
        </a:defRPr>
      </a:lvl2pPr>
      <a:lvl3pPr marL="514337" algn="l" defTabSz="257168" rtl="0" eaLnBrk="1" latinLnBrk="0" hangingPunct="1">
        <a:defRPr sz="1013" kern="1200">
          <a:solidFill>
            <a:schemeClr val="tx1"/>
          </a:solidFill>
          <a:latin typeface="+mn-lt"/>
          <a:ea typeface="+mn-ea"/>
          <a:cs typeface="+mn-cs"/>
        </a:defRPr>
      </a:lvl3pPr>
      <a:lvl4pPr marL="771506" algn="l" defTabSz="257168" rtl="0" eaLnBrk="1" latinLnBrk="0" hangingPunct="1">
        <a:defRPr sz="1013" kern="1200">
          <a:solidFill>
            <a:schemeClr val="tx1"/>
          </a:solidFill>
          <a:latin typeface="+mn-lt"/>
          <a:ea typeface="+mn-ea"/>
          <a:cs typeface="+mn-cs"/>
        </a:defRPr>
      </a:lvl4pPr>
      <a:lvl5pPr marL="1028675" algn="l" defTabSz="257168" rtl="0" eaLnBrk="1" latinLnBrk="0" hangingPunct="1">
        <a:defRPr sz="1013" kern="1200">
          <a:solidFill>
            <a:schemeClr val="tx1"/>
          </a:solidFill>
          <a:latin typeface="+mn-lt"/>
          <a:ea typeface="+mn-ea"/>
          <a:cs typeface="+mn-cs"/>
        </a:defRPr>
      </a:lvl5pPr>
      <a:lvl6pPr marL="1285843" algn="l" defTabSz="257168" rtl="0" eaLnBrk="1" latinLnBrk="0" hangingPunct="1">
        <a:defRPr sz="1013" kern="1200">
          <a:solidFill>
            <a:schemeClr val="tx1"/>
          </a:solidFill>
          <a:latin typeface="+mn-lt"/>
          <a:ea typeface="+mn-ea"/>
          <a:cs typeface="+mn-cs"/>
        </a:defRPr>
      </a:lvl6pPr>
      <a:lvl7pPr marL="1543012" algn="l" defTabSz="257168" rtl="0" eaLnBrk="1" latinLnBrk="0" hangingPunct="1">
        <a:defRPr sz="1013" kern="1200">
          <a:solidFill>
            <a:schemeClr val="tx1"/>
          </a:solidFill>
          <a:latin typeface="+mn-lt"/>
          <a:ea typeface="+mn-ea"/>
          <a:cs typeface="+mn-cs"/>
        </a:defRPr>
      </a:lvl7pPr>
      <a:lvl8pPr marL="1800180" algn="l" defTabSz="257168" rtl="0" eaLnBrk="1" latinLnBrk="0" hangingPunct="1">
        <a:defRPr sz="1013" kern="1200">
          <a:solidFill>
            <a:schemeClr val="tx1"/>
          </a:solidFill>
          <a:latin typeface="+mn-lt"/>
          <a:ea typeface="+mn-ea"/>
          <a:cs typeface="+mn-cs"/>
        </a:defRPr>
      </a:lvl8pPr>
      <a:lvl9pPr marL="2057348" algn="l" defTabSz="25716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5" Type="http://schemas.openxmlformats.org/officeDocument/2006/relationships/image" Target="../media/image30.tiff"/><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jpg"/><Relationship Id="rId7" Type="http://schemas.openxmlformats.org/officeDocument/2006/relationships/image" Target="../media/image35.jpg"/><Relationship Id="rId8" Type="http://schemas.openxmlformats.org/officeDocument/2006/relationships/image" Target="../media/image36.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 Id="rId3" Type="http://schemas.openxmlformats.org/officeDocument/2006/relationships/image" Target="../media/image40.jp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jpeg"/><Relationship Id="rId6" Type="http://schemas.openxmlformats.org/officeDocument/2006/relationships/image" Target="../media/image44.jp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g"/><Relationship Id="rId4" Type="http://schemas.openxmlformats.org/officeDocument/2006/relationships/image" Target="../media/image48.png"/><Relationship Id="rId5" Type="http://schemas.openxmlformats.org/officeDocument/2006/relationships/image" Target="../media/image49.jpg"/><Relationship Id="rId6" Type="http://schemas.openxmlformats.org/officeDocument/2006/relationships/image" Target="../media/image50.png"/><Relationship Id="rId7" Type="http://schemas.openxmlformats.org/officeDocument/2006/relationships/image" Target="../media/image51.jpg"/><Relationship Id="rId8" Type="http://schemas.openxmlformats.org/officeDocument/2006/relationships/image" Target="../media/image52.jp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g"/><Relationship Id="rId4"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55.jpg"/></Relationships>
</file>

<file path=ppt/slides/_rels/slide37.xml.rels><?xml version="1.0" encoding="UTF-8" standalone="yes"?>
<Relationships xmlns="http://schemas.openxmlformats.org/package/2006/relationships"><Relationship Id="rId3" Type="http://schemas.openxmlformats.org/officeDocument/2006/relationships/image" Target="../media/image56.jpg"/><Relationship Id="rId4" Type="http://schemas.openxmlformats.org/officeDocument/2006/relationships/image" Target="../media/image57.jp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jp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type="title"/>
          </p:nvPr>
        </p:nvSpPr>
        <p:spPr>
          <a:xfrm>
            <a:off x="395536" y="195486"/>
            <a:ext cx="7827679" cy="641152"/>
          </a:xfrm>
        </p:spPr>
        <p:txBody>
          <a:bodyPr/>
          <a:lstStyle/>
          <a:p>
            <a:r>
              <a:rPr lang="en-US" sz="2000" b="1" dirty="0"/>
              <a:t>How can cities get smart(</a:t>
            </a:r>
            <a:r>
              <a:rPr lang="en-US" sz="2000" b="1" dirty="0" err="1"/>
              <a:t>er</a:t>
            </a:r>
            <a:r>
              <a:rPr lang="en-US" sz="2000" b="1" dirty="0"/>
              <a:t>) and prepare for disruptive technologies: </a:t>
            </a:r>
            <a:br>
              <a:rPr lang="en-US" sz="2000" b="1" dirty="0"/>
            </a:br>
            <a:r>
              <a:rPr lang="en-US" sz="2000" dirty="0" smtClean="0"/>
              <a:t>distributed </a:t>
            </a:r>
            <a:r>
              <a:rPr lang="en-US" sz="2000" dirty="0"/>
              <a:t>energy, cheap solar, </a:t>
            </a:r>
            <a:r>
              <a:rPr lang="en-US" sz="2000" dirty="0" smtClean="0"/>
              <a:t>EVs, autonomous </a:t>
            </a:r>
            <a:r>
              <a:rPr lang="en-US" sz="2000" dirty="0"/>
              <a:t>vehicles, sharing platforms</a:t>
            </a:r>
            <a:r>
              <a:rPr lang="en-GB" sz="2000" dirty="0"/>
              <a:t/>
            </a:r>
            <a:br>
              <a:rPr lang="en-GB" sz="2000" dirty="0"/>
            </a:br>
            <a:r>
              <a:rPr lang="en-GB" sz="2000" dirty="0"/>
              <a:t/>
            </a:r>
            <a:br>
              <a:rPr lang="en-GB" sz="2000" dirty="0"/>
            </a:br>
            <a:r>
              <a:rPr lang="en-GB" sz="2000" b="1" dirty="0"/>
              <a:t>#</a:t>
            </a:r>
            <a:r>
              <a:rPr lang="en-GB" sz="2000" b="1" dirty="0" err="1"/>
              <a:t>REcities</a:t>
            </a:r>
            <a:endParaRPr lang="en-US" sz="2000" b="1" dirty="0">
              <a:latin typeface="Arial"/>
              <a:cs typeface="Arial"/>
            </a:endParaRPr>
          </a:p>
        </p:txBody>
      </p:sp>
      <p:sp>
        <p:nvSpPr>
          <p:cNvPr id="16387" name="Rectangle 37"/>
          <p:cNvSpPr>
            <a:spLocks noChangeArrowheads="1"/>
          </p:cNvSpPr>
          <p:nvPr/>
        </p:nvSpPr>
        <p:spPr bwMode="auto">
          <a:xfrm>
            <a:off x="2263679" y="1655566"/>
            <a:ext cx="3159323" cy="230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92876" indent="-192876">
              <a:spcBef>
                <a:spcPct val="20000"/>
              </a:spcBef>
              <a:buClr>
                <a:schemeClr val="accent1"/>
              </a:buClr>
              <a:buSzPct val="65000"/>
            </a:pPr>
            <a:endParaRPr lang="en-US" sz="1125">
              <a:solidFill>
                <a:schemeClr val="accent1"/>
              </a:solidFill>
            </a:endParaRPr>
          </a:p>
        </p:txBody>
      </p:sp>
      <p:sp>
        <p:nvSpPr>
          <p:cNvPr id="9" name="Rectangle 36"/>
          <p:cNvSpPr>
            <a:spLocks noGrp="1" noChangeArrowheads="1"/>
          </p:cNvSpPr>
          <p:nvPr>
            <p:ph type="body" sz="half" idx="1"/>
          </p:nvPr>
        </p:nvSpPr>
        <p:spPr>
          <a:xfrm>
            <a:off x="1475656" y="1995686"/>
            <a:ext cx="6056430" cy="2688544"/>
          </a:xfrm>
        </p:spPr>
        <p:txBody>
          <a:bodyPr/>
          <a:lstStyle/>
          <a:p>
            <a:pPr eaLnBrk="1" hangingPunct="1">
              <a:lnSpc>
                <a:spcPct val="90000"/>
              </a:lnSpc>
              <a:buFont typeface="Wingdings" charset="0"/>
              <a:buNone/>
            </a:pPr>
            <a:r>
              <a:rPr lang="en-US" dirty="0">
                <a:solidFill>
                  <a:schemeClr val="accent1"/>
                </a:solidFill>
                <a:latin typeface="Arial"/>
                <a:cs typeface="Arial"/>
              </a:rPr>
              <a:t>Prof Ray Wills</a:t>
            </a:r>
            <a:endParaRPr lang="en-US" sz="1500" dirty="0">
              <a:solidFill>
                <a:schemeClr val="accent1"/>
              </a:solidFill>
              <a:latin typeface="Arial"/>
              <a:cs typeface="Arial"/>
            </a:endParaRPr>
          </a:p>
          <a:p>
            <a:pPr eaLnBrk="1" hangingPunct="1">
              <a:lnSpc>
                <a:spcPct val="90000"/>
              </a:lnSpc>
              <a:buFont typeface="Wingdings" charset="0"/>
              <a:buNone/>
            </a:pPr>
            <a:endParaRPr lang="en-US" sz="1500" dirty="0">
              <a:solidFill>
                <a:schemeClr val="accent1"/>
              </a:solidFill>
              <a:latin typeface="Arial"/>
              <a:cs typeface="Arial"/>
            </a:endParaRPr>
          </a:p>
          <a:p>
            <a:pPr eaLnBrk="1" hangingPunct="1">
              <a:lnSpc>
                <a:spcPct val="90000"/>
              </a:lnSpc>
              <a:buFont typeface="Wingdings" charset="0"/>
              <a:buNone/>
            </a:pPr>
            <a:r>
              <a:rPr lang="en-US" sz="1500" dirty="0">
                <a:solidFill>
                  <a:schemeClr val="accent1"/>
                </a:solidFill>
                <a:latin typeface="Arial"/>
                <a:cs typeface="Arial"/>
              </a:rPr>
              <a:t>Managing Director</a:t>
            </a:r>
          </a:p>
          <a:p>
            <a:pPr eaLnBrk="1" hangingPunct="1">
              <a:lnSpc>
                <a:spcPct val="90000"/>
              </a:lnSpc>
              <a:buFont typeface="Wingdings" charset="0"/>
              <a:buNone/>
            </a:pPr>
            <a:r>
              <a:rPr lang="en-US" sz="1500" dirty="0">
                <a:solidFill>
                  <a:schemeClr val="accent1"/>
                </a:solidFill>
                <a:latin typeface="Arial"/>
                <a:cs typeface="Arial"/>
              </a:rPr>
              <a:t>Future Smart Strategies</a:t>
            </a:r>
          </a:p>
          <a:p>
            <a:pPr eaLnBrk="1" hangingPunct="1">
              <a:lnSpc>
                <a:spcPct val="90000"/>
              </a:lnSpc>
              <a:buNone/>
            </a:pPr>
            <a:endParaRPr lang="en-US" sz="1500" dirty="0">
              <a:solidFill>
                <a:schemeClr val="accent1"/>
              </a:solidFill>
              <a:latin typeface="Arial"/>
              <a:cs typeface="Arial"/>
            </a:endParaRPr>
          </a:p>
          <a:p>
            <a:pPr eaLnBrk="1" hangingPunct="1">
              <a:lnSpc>
                <a:spcPct val="90000"/>
              </a:lnSpc>
              <a:buFont typeface="Wingdings" charset="0"/>
              <a:buNone/>
            </a:pPr>
            <a:endParaRPr lang="en-US" sz="750" dirty="0">
              <a:solidFill>
                <a:schemeClr val="accent1"/>
              </a:solidFill>
              <a:latin typeface="Arial"/>
              <a:cs typeface="Arial"/>
            </a:endParaRPr>
          </a:p>
          <a:p>
            <a:pPr eaLnBrk="1" hangingPunct="1">
              <a:lnSpc>
                <a:spcPct val="90000"/>
              </a:lnSpc>
              <a:buFont typeface="Wingdings" charset="0"/>
              <a:buNone/>
            </a:pPr>
            <a:r>
              <a:rPr lang="en-US" sz="1500" dirty="0">
                <a:solidFill>
                  <a:schemeClr val="accent1"/>
                </a:solidFill>
                <a:latin typeface="Arial"/>
                <a:cs typeface="Arial"/>
              </a:rPr>
              <a:t>Adjunct Professor</a:t>
            </a:r>
          </a:p>
          <a:p>
            <a:pPr eaLnBrk="1" hangingPunct="1">
              <a:lnSpc>
                <a:spcPct val="90000"/>
              </a:lnSpc>
              <a:buFont typeface="Wingdings" charset="0"/>
              <a:buNone/>
            </a:pPr>
            <a:r>
              <a:rPr lang="en-US" sz="1500" dirty="0">
                <a:solidFill>
                  <a:schemeClr val="accent1"/>
                </a:solidFill>
                <a:latin typeface="Arial"/>
                <a:cs typeface="Arial"/>
              </a:rPr>
              <a:t>The University of Western Australia</a:t>
            </a:r>
          </a:p>
          <a:p>
            <a:pPr eaLnBrk="1" hangingPunct="1">
              <a:lnSpc>
                <a:spcPct val="90000"/>
              </a:lnSpc>
              <a:buNone/>
            </a:pPr>
            <a:endParaRPr lang="en-US" sz="750" dirty="0">
              <a:solidFill>
                <a:schemeClr val="accent1"/>
              </a:solidFill>
              <a:latin typeface="Arial"/>
              <a:cs typeface="Arial"/>
            </a:endParaRPr>
          </a:p>
          <a:p>
            <a:pPr eaLnBrk="1" hangingPunct="1">
              <a:lnSpc>
                <a:spcPct val="90000"/>
              </a:lnSpc>
              <a:buNone/>
            </a:pPr>
            <a:endParaRPr lang="en-US" sz="1500" dirty="0">
              <a:solidFill>
                <a:schemeClr val="accent1"/>
              </a:solidFill>
              <a:latin typeface="Arial"/>
              <a:cs typeface="Arial"/>
            </a:endParaRPr>
          </a:p>
        </p:txBody>
      </p:sp>
      <p:pic>
        <p:nvPicPr>
          <p:cNvPr id="17" name="Picture 16" descr="UWA-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792" y="3291830"/>
            <a:ext cx="2309710" cy="65045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7186" y="2499742"/>
            <a:ext cx="2742923" cy="494802"/>
          </a:xfrm>
          <a:prstGeom prst="rect">
            <a:avLst/>
          </a:prstGeom>
        </p:spPr>
      </p:pic>
    </p:spTree>
    <p:extLst>
      <p:ext uri="{BB962C8B-B14F-4D97-AF65-F5344CB8AC3E}">
        <p14:creationId xmlns:p14="http://schemas.microsoft.com/office/powerpoint/2010/main" val="284953272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atin typeface="Garamond" charset="0"/>
              </a:rPr>
              <a:t>Predicting anything is difficult</a:t>
            </a:r>
          </a:p>
        </p:txBody>
      </p:sp>
      <p:sp>
        <p:nvSpPr>
          <p:cNvPr id="3" name="Content Placeholder 2"/>
          <p:cNvSpPr>
            <a:spLocks noGrp="1"/>
          </p:cNvSpPr>
          <p:nvPr>
            <p:ph idx="1"/>
          </p:nvPr>
        </p:nvSpPr>
        <p:spPr>
          <a:xfrm>
            <a:off x="1485900" y="1113588"/>
            <a:ext cx="6163866" cy="3531394"/>
          </a:xfrm>
        </p:spPr>
        <p:txBody>
          <a:bodyPr/>
          <a:lstStyle/>
          <a:p>
            <a:endParaRPr lang="en-US" sz="2100" dirty="0"/>
          </a:p>
        </p:txBody>
      </p:sp>
      <p:pic>
        <p:nvPicPr>
          <p:cNvPr id="7" name="Picture 6" descr="projecti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646" y="897564"/>
            <a:ext cx="6453336" cy="3962752"/>
          </a:xfrm>
          <a:prstGeom prst="rect">
            <a:avLst/>
          </a:prstGeom>
        </p:spPr>
      </p:pic>
    </p:spTree>
    <p:extLst>
      <p:ext uri="{BB962C8B-B14F-4D97-AF65-F5344CB8AC3E}">
        <p14:creationId xmlns:p14="http://schemas.microsoft.com/office/powerpoint/2010/main" val="199301306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atin typeface="Garamond" charset="0"/>
              </a:rPr>
              <a:t>Predicting anything is </a:t>
            </a:r>
            <a:r>
              <a:rPr lang="en-US" sz="2400" b="1" dirty="0" smtClean="0">
                <a:latin typeface="Garamond" charset="0"/>
              </a:rPr>
              <a:t>difficult </a:t>
            </a:r>
            <a:r>
              <a:rPr lang="mr-IN" sz="2400" b="1" dirty="0" smtClean="0">
                <a:latin typeface="Garamond" charset="0"/>
              </a:rPr>
              <a:t>–</a:t>
            </a:r>
            <a:r>
              <a:rPr lang="en-US" sz="2400" b="1" dirty="0" smtClean="0">
                <a:latin typeface="Garamond" charset="0"/>
              </a:rPr>
              <a:t> really difficult, but </a:t>
            </a:r>
            <a:r>
              <a:rPr lang="mr-IN" sz="2400" b="1" dirty="0" smtClean="0">
                <a:latin typeface="Garamond" charset="0"/>
              </a:rPr>
              <a:t>…</a:t>
            </a:r>
            <a:endParaRPr lang="en-US" sz="2400" b="1" dirty="0">
              <a:latin typeface="Garamond" charset="0"/>
            </a:endParaRPr>
          </a:p>
        </p:txBody>
      </p:sp>
      <p:sp>
        <p:nvSpPr>
          <p:cNvPr id="3" name="Content Placeholder 2"/>
          <p:cNvSpPr>
            <a:spLocks noGrp="1"/>
          </p:cNvSpPr>
          <p:nvPr>
            <p:ph idx="1"/>
          </p:nvPr>
        </p:nvSpPr>
        <p:spPr>
          <a:xfrm>
            <a:off x="1485900" y="1113588"/>
            <a:ext cx="6163866" cy="3531394"/>
          </a:xfrm>
        </p:spPr>
        <p:txBody>
          <a:bodyPr/>
          <a:lstStyle/>
          <a:p>
            <a:endParaRPr lang="en-US" sz="2100" dirty="0"/>
          </a:p>
        </p:txBody>
      </p:sp>
      <p:pic>
        <p:nvPicPr>
          <p:cNvPr id="7" name="Picture 6" descr="projecti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5646" y="897564"/>
            <a:ext cx="6453336" cy="3962752"/>
          </a:xfrm>
          <a:prstGeom prst="rect">
            <a:avLst/>
          </a:prstGeom>
        </p:spPr>
      </p:pic>
      <p:pic>
        <p:nvPicPr>
          <p:cNvPr id="10" name="Picture 9" descr="Screen Shot 2015-11-17 at 10.21.3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4018" y="3435846"/>
            <a:ext cx="1620180" cy="647700"/>
          </a:xfrm>
          <a:prstGeom prst="rect">
            <a:avLst/>
          </a:prstGeom>
        </p:spPr>
      </p:pic>
      <p:sp>
        <p:nvSpPr>
          <p:cNvPr id="11" name="TextBox 10"/>
          <p:cNvSpPr txBox="1"/>
          <p:nvPr/>
        </p:nvSpPr>
        <p:spPr>
          <a:xfrm>
            <a:off x="4247966" y="3676697"/>
            <a:ext cx="2044149" cy="646331"/>
          </a:xfrm>
          <a:prstGeom prst="rect">
            <a:avLst/>
          </a:prstGeom>
          <a:noFill/>
        </p:spPr>
        <p:txBody>
          <a:bodyPr wrap="none" rtlCol="0">
            <a:spAutoFit/>
          </a:bodyPr>
          <a:lstStyle/>
          <a:p>
            <a:r>
              <a:rPr lang="en-US" b="1" dirty="0"/>
              <a:t>And don’t forget </a:t>
            </a:r>
          </a:p>
          <a:p>
            <a:r>
              <a:rPr lang="en-US" b="1" dirty="0"/>
              <a:t>the old tech exit</a:t>
            </a:r>
          </a:p>
        </p:txBody>
      </p:sp>
    </p:spTree>
    <p:extLst>
      <p:ext uri="{BB962C8B-B14F-4D97-AF65-F5344CB8AC3E}">
        <p14:creationId xmlns:p14="http://schemas.microsoft.com/office/powerpoint/2010/main" val="196692117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z="2400" b="1" dirty="0">
                <a:latin typeface="Garamond" charset="0"/>
              </a:rPr>
              <a:t>Understand difference between </a:t>
            </a:r>
            <a:br>
              <a:rPr lang="en-US" sz="2400" b="1" dirty="0">
                <a:latin typeface="Garamond" charset="0"/>
              </a:rPr>
            </a:br>
            <a:r>
              <a:rPr lang="en-US" sz="2400" b="1" dirty="0">
                <a:latin typeface="Garamond" charset="0"/>
              </a:rPr>
              <a:t>linear growth and exponential growth </a:t>
            </a:r>
            <a:r>
              <a:rPr lang="mr-IN" sz="2400" b="1" dirty="0">
                <a:latin typeface="Garamond" charset="0"/>
              </a:rPr>
              <a:t>…</a:t>
            </a:r>
            <a:endParaRPr lang="en-AU" sz="2400" b="1" dirty="0">
              <a:latin typeface="Garamond" charset="0"/>
            </a:endParaRPr>
          </a:p>
        </p:txBody>
      </p:sp>
      <p:sp>
        <p:nvSpPr>
          <p:cNvPr id="28675" name="AutoShape 3"/>
          <p:cNvSpPr>
            <a:spLocks noGrp="1" noChangeAspect="1" noChangeArrowheads="1"/>
          </p:cNvSpPr>
          <p:nvPr>
            <p:ph type="body" idx="1"/>
          </p:nvPr>
        </p:nvSpPr>
        <p:spPr>
          <a:xfrm>
            <a:off x="1925707" y="1641821"/>
            <a:ext cx="5198078" cy="2914650"/>
          </a:xfrm>
        </p:spPr>
        <p:txBody>
          <a:bodyPr/>
          <a:lstStyle/>
          <a:p>
            <a:pPr marL="0" indent="0">
              <a:buNone/>
            </a:pPr>
            <a:r>
              <a:rPr lang="en-AU" sz="1800" dirty="0"/>
              <a:t>		n = % growth rate, 70/n years; </a:t>
            </a:r>
          </a:p>
          <a:p>
            <a:pPr marL="0" indent="0">
              <a:buNone/>
            </a:pPr>
            <a:r>
              <a:rPr lang="en-AU" sz="1800" dirty="0"/>
              <a:t>So</a:t>
            </a:r>
          </a:p>
          <a:p>
            <a:pPr marL="0" indent="0">
              <a:buNone/>
            </a:pPr>
            <a:r>
              <a:rPr lang="en-AU" sz="1800" dirty="0"/>
              <a:t> n =  1%	doubling time is 70/1 = 70 years</a:t>
            </a:r>
          </a:p>
          <a:p>
            <a:pPr marL="0" indent="0">
              <a:buNone/>
            </a:pPr>
            <a:r>
              <a:rPr lang="en-AU" sz="1800" dirty="0"/>
              <a:t> n =  2% 	doubling time is 70/2 = 35 years</a:t>
            </a:r>
          </a:p>
          <a:p>
            <a:pPr marL="0" indent="0">
              <a:buNone/>
            </a:pPr>
            <a:r>
              <a:rPr lang="en-AU" sz="1800" dirty="0"/>
              <a:t> n =  5% 	doubling time is 70/5 = 14 years</a:t>
            </a:r>
          </a:p>
          <a:p>
            <a:pPr marL="0" indent="0">
              <a:buNone/>
            </a:pPr>
            <a:r>
              <a:rPr lang="en-AU" sz="1800" dirty="0"/>
              <a:t> n =  7% 	doubling time is 70/7 = 10 years</a:t>
            </a:r>
          </a:p>
          <a:p>
            <a:pPr marL="0" indent="0">
              <a:buNone/>
            </a:pPr>
            <a:r>
              <a:rPr lang="en-AU" sz="1800" dirty="0"/>
              <a:t> n = 10%	doubling time is 70/10 = 7 years</a:t>
            </a:r>
          </a:p>
          <a:p>
            <a:pPr marL="0" indent="0">
              <a:buNone/>
            </a:pPr>
            <a:r>
              <a:rPr lang="en-AU" sz="1800" dirty="0"/>
              <a:t> n = 20%	doubling time is 70/20 = 3.5 years</a:t>
            </a:r>
          </a:p>
          <a:p>
            <a:pPr marL="0" indent="0">
              <a:buNone/>
            </a:pPr>
            <a:r>
              <a:rPr lang="en-AU" sz="1800" dirty="0"/>
              <a:t> n = 30%	doubling time is 70/35 = 2 years</a:t>
            </a:r>
          </a:p>
          <a:p>
            <a:pPr marL="0" indent="0">
              <a:buNone/>
            </a:pPr>
            <a:endParaRPr lang="en-AU" sz="1800" dirty="0"/>
          </a:p>
          <a:p>
            <a:pPr marL="0" indent="0">
              <a:buNone/>
            </a:pPr>
            <a:endParaRPr lang="en-AU" sz="1800" dirty="0"/>
          </a:p>
        </p:txBody>
      </p:sp>
    </p:spTree>
    <p:extLst>
      <p:ext uri="{BB962C8B-B14F-4D97-AF65-F5344CB8AC3E}">
        <p14:creationId xmlns:p14="http://schemas.microsoft.com/office/powerpoint/2010/main" val="146207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AU" sz="2400" b="1" dirty="0">
                <a:latin typeface="Garamond" charset="0"/>
              </a:rPr>
              <a:t>Declining cost of PV</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742848"/>
            <a:ext cx="6192688" cy="4234157"/>
          </a:xfrm>
          <a:prstGeom prst="rect">
            <a:avLst/>
          </a:prstGeom>
        </p:spPr>
      </p:pic>
    </p:spTree>
    <p:extLst>
      <p:ext uri="{BB962C8B-B14F-4D97-AF65-F5344CB8AC3E}">
        <p14:creationId xmlns:p14="http://schemas.microsoft.com/office/powerpoint/2010/main" val="1575607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z="2400" b="1" dirty="0">
                <a:latin typeface="Garamond" charset="0"/>
              </a:rPr>
              <a:t>Understand difference between </a:t>
            </a:r>
            <a:br>
              <a:rPr lang="en-US" sz="2400" b="1" dirty="0">
                <a:latin typeface="Garamond" charset="0"/>
              </a:rPr>
            </a:br>
            <a:r>
              <a:rPr lang="en-US" sz="2400" b="1" dirty="0">
                <a:latin typeface="Garamond" charset="0"/>
              </a:rPr>
              <a:t>linear growth and exponential growth </a:t>
            </a:r>
            <a:r>
              <a:rPr lang="mr-IN" sz="2400" b="1" dirty="0">
                <a:latin typeface="Garamond" charset="0"/>
              </a:rPr>
              <a:t>…</a:t>
            </a:r>
            <a:endParaRPr lang="en-AU" sz="2400" b="1" dirty="0">
              <a:latin typeface="Garamond" charset="0"/>
            </a:endParaRPr>
          </a:p>
        </p:txBody>
      </p:sp>
      <p:sp>
        <p:nvSpPr>
          <p:cNvPr id="28675" name="AutoShape 3"/>
          <p:cNvSpPr>
            <a:spLocks noGrp="1" noChangeAspect="1" noChangeArrowheads="1"/>
          </p:cNvSpPr>
          <p:nvPr>
            <p:ph type="body" idx="1"/>
          </p:nvPr>
        </p:nvSpPr>
        <p:spPr>
          <a:xfrm>
            <a:off x="1566637" y="1287501"/>
            <a:ext cx="5885684" cy="2914650"/>
          </a:xfrm>
        </p:spPr>
        <p:txBody>
          <a:bodyPr/>
          <a:lstStyle/>
          <a:p>
            <a:pPr marL="0" indent="0">
              <a:buNone/>
            </a:pPr>
            <a:r>
              <a:rPr lang="en-AU" sz="1800" dirty="0"/>
              <a:t>		n = % growth rate, 70/n years; </a:t>
            </a:r>
          </a:p>
          <a:p>
            <a:pPr marL="0" indent="0">
              <a:buNone/>
            </a:pPr>
            <a:r>
              <a:rPr lang="en-AU" sz="1800" dirty="0"/>
              <a:t>So</a:t>
            </a:r>
          </a:p>
          <a:p>
            <a:pPr marL="0" indent="0">
              <a:buNone/>
            </a:pPr>
            <a:r>
              <a:rPr lang="en-AU" sz="1800" dirty="0"/>
              <a:t> n =  1%	    doubling time is 70/1 = 70 years</a:t>
            </a:r>
          </a:p>
          <a:p>
            <a:pPr marL="0" indent="0">
              <a:buNone/>
            </a:pPr>
            <a:r>
              <a:rPr lang="en-AU" sz="1800" dirty="0"/>
              <a:t> n =  2% 	    doubling time is 70/2 = 35 years</a:t>
            </a:r>
          </a:p>
          <a:p>
            <a:pPr marL="0" indent="0">
              <a:buNone/>
            </a:pPr>
            <a:r>
              <a:rPr lang="en-AU" sz="1800" dirty="0"/>
              <a:t> n =  5% 	    doubling time is 70/5 = 14 years</a:t>
            </a:r>
          </a:p>
          <a:p>
            <a:pPr marL="0" indent="0">
              <a:buNone/>
            </a:pPr>
            <a:r>
              <a:rPr lang="en-AU" sz="1800" dirty="0"/>
              <a:t> n =  7% 	    doubling time is 70/7 = 10 years</a:t>
            </a:r>
          </a:p>
          <a:p>
            <a:pPr marL="0" indent="0">
              <a:buNone/>
            </a:pPr>
            <a:r>
              <a:rPr lang="en-AU" sz="1800" dirty="0"/>
              <a:t> n = 10%    doubling time is 70/10 = 7 years</a:t>
            </a:r>
          </a:p>
          <a:p>
            <a:pPr marL="0" indent="0">
              <a:buNone/>
            </a:pPr>
            <a:r>
              <a:rPr lang="en-AU" sz="1800" dirty="0"/>
              <a:t> n = 20%	    doubling time is 70/20 = 3.5 years</a:t>
            </a:r>
          </a:p>
          <a:p>
            <a:pPr marL="0" indent="0">
              <a:buNone/>
            </a:pPr>
            <a:r>
              <a:rPr lang="en-AU" sz="1800" dirty="0"/>
              <a:t> n = 35%	    doubling time is 70/35 = 2 years</a:t>
            </a:r>
          </a:p>
          <a:p>
            <a:pPr marL="0" indent="0">
              <a:buNone/>
            </a:pPr>
            <a:endParaRPr lang="en-AU" sz="675" dirty="0"/>
          </a:p>
          <a:p>
            <a:pPr marL="0" indent="0" algn="ctr">
              <a:buNone/>
            </a:pPr>
            <a:r>
              <a:rPr lang="en-AU" sz="1800" dirty="0"/>
              <a:t>Solar increased 36% pa - 8 fold in 7 years, 2009 to 2016</a:t>
            </a:r>
          </a:p>
          <a:p>
            <a:pPr marL="0" indent="0">
              <a:buNone/>
            </a:pPr>
            <a:endParaRPr lang="en-AU" sz="1350" dirty="0"/>
          </a:p>
        </p:txBody>
      </p:sp>
    </p:spTree>
    <p:extLst>
      <p:ext uri="{BB962C8B-B14F-4D97-AF65-F5344CB8AC3E}">
        <p14:creationId xmlns:p14="http://schemas.microsoft.com/office/powerpoint/2010/main" val="1064405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AU" sz="2400" b="1" dirty="0">
                <a:latin typeface="Garamond" charset="0"/>
              </a:rPr>
              <a:t>Solar rising – by falling</a:t>
            </a:r>
            <a:br>
              <a:rPr lang="en-AU" sz="2400" b="1" dirty="0">
                <a:latin typeface="Garamond" charset="0"/>
              </a:rPr>
            </a:br>
            <a:r>
              <a:rPr lang="en-AU" sz="2400" b="1" dirty="0">
                <a:latin typeface="Garamond" charset="0"/>
              </a:rPr>
              <a:t>understanding exponential growth</a:t>
            </a:r>
          </a:p>
        </p:txBody>
      </p:sp>
      <p:sp>
        <p:nvSpPr>
          <p:cNvPr id="28675" name="AutoShape 3"/>
          <p:cNvSpPr>
            <a:spLocks noGrp="1" noChangeAspect="1" noChangeArrowheads="1"/>
          </p:cNvSpPr>
          <p:nvPr>
            <p:ph type="body" idx="1"/>
          </p:nvPr>
        </p:nvSpPr>
        <p:spPr>
          <a:xfrm>
            <a:off x="2214564" y="1560910"/>
            <a:ext cx="4843463" cy="2914650"/>
          </a:xfrm>
        </p:spPr>
        <p:txBody>
          <a:bodyPr/>
          <a:lstStyle/>
          <a:p>
            <a:pPr marL="0" indent="0">
              <a:buNone/>
            </a:pPr>
            <a:endParaRPr lang="en-AU" sz="1350" dirty="0"/>
          </a:p>
        </p:txBody>
      </p:sp>
      <p:pic>
        <p:nvPicPr>
          <p:cNvPr id="7" name="Picture 6" descr="Screen Shot 2015-04-22 at 8.55.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3790" y="1169443"/>
            <a:ext cx="5442549" cy="3706563"/>
          </a:xfrm>
          <a:prstGeom prst="rect">
            <a:avLst/>
          </a:prstGeom>
        </p:spPr>
      </p:pic>
    </p:spTree>
    <p:extLst>
      <p:ext uri="{BB962C8B-B14F-4D97-AF65-F5344CB8AC3E}">
        <p14:creationId xmlns:p14="http://schemas.microsoft.com/office/powerpoint/2010/main" val="375921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AU" sz="2400" b="1" dirty="0">
                <a:latin typeface="Garamond" charset="0"/>
              </a:rPr>
              <a:t>Global renewables growth </a:t>
            </a:r>
            <a:r>
              <a:rPr lang="is-IS" sz="2400" b="1" dirty="0">
                <a:latin typeface="Garamond" charset="0"/>
              </a:rPr>
              <a:t>…</a:t>
            </a:r>
            <a:endParaRPr lang="en-AU" sz="2400" b="1" dirty="0">
              <a:latin typeface="Garamond"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448" y="800386"/>
            <a:ext cx="6422871" cy="3931604"/>
          </a:xfrm>
          <a:prstGeom prst="rect">
            <a:avLst/>
          </a:prstGeom>
        </p:spPr>
      </p:pic>
    </p:spTree>
    <p:extLst>
      <p:ext uri="{BB962C8B-B14F-4D97-AF65-F5344CB8AC3E}">
        <p14:creationId xmlns:p14="http://schemas.microsoft.com/office/powerpoint/2010/main" val="10263654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z="2400" b="1" dirty="0">
                <a:latin typeface="Garamond" charset="0"/>
              </a:rPr>
              <a:t>Change in Energy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530" y="736798"/>
            <a:ext cx="6371781" cy="4181607"/>
          </a:xfrm>
          <a:prstGeom prst="rect">
            <a:avLst/>
          </a:prstGeom>
        </p:spPr>
      </p:pic>
    </p:spTree>
    <p:extLst>
      <p:ext uri="{BB962C8B-B14F-4D97-AF65-F5344CB8AC3E}">
        <p14:creationId xmlns:p14="http://schemas.microsoft.com/office/powerpoint/2010/main" val="31960274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AU" sz="2400" b="1" dirty="0">
                <a:latin typeface="Garamond" charset="0"/>
              </a:rPr>
              <a:t>Global renewables growth and forecast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361" y="670081"/>
            <a:ext cx="6616983" cy="4061910"/>
          </a:xfrm>
          <a:prstGeom prst="rect">
            <a:avLst/>
          </a:prstGeom>
        </p:spPr>
      </p:pic>
    </p:spTree>
    <p:extLst>
      <p:ext uri="{BB962C8B-B14F-4D97-AF65-F5344CB8AC3E}">
        <p14:creationId xmlns:p14="http://schemas.microsoft.com/office/powerpoint/2010/main" val="2087615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75227" y="195486"/>
            <a:ext cx="4744845" cy="641152"/>
          </a:xfrm>
        </p:spPr>
        <p:txBody>
          <a:bodyPr/>
          <a:lstStyle/>
          <a:p>
            <a:r>
              <a:rPr lang="en-US" sz="2400" b="1" dirty="0">
                <a:latin typeface="Garamond" charset="0"/>
              </a:rPr>
              <a:t>Build it more cheaply</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1393485"/>
            <a:ext cx="5981673" cy="2988338"/>
          </a:xfrm>
        </p:spPr>
      </p:pic>
    </p:spTree>
    <p:extLst>
      <p:ext uri="{BB962C8B-B14F-4D97-AF65-F5344CB8AC3E}">
        <p14:creationId xmlns:p14="http://schemas.microsoft.com/office/powerpoint/2010/main" val="125739518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z="2400" b="1" dirty="0" smtClean="0">
                <a:latin typeface="Garamond" charset="0"/>
              </a:rPr>
              <a:t>How to be a better surfer</a:t>
            </a:r>
            <a:endParaRPr lang="en-US" sz="2400" b="1" dirty="0">
              <a:latin typeface="Garamond" charset="0"/>
            </a:endParaRPr>
          </a:p>
        </p:txBody>
      </p:sp>
      <p:sp>
        <p:nvSpPr>
          <p:cNvPr id="3" name="Content Placeholder 2"/>
          <p:cNvSpPr>
            <a:spLocks noGrp="1"/>
          </p:cNvSpPr>
          <p:nvPr>
            <p:ph idx="1"/>
          </p:nvPr>
        </p:nvSpPr>
        <p:spPr>
          <a:xfrm>
            <a:off x="457200" y="771550"/>
            <a:ext cx="8147248" cy="3672408"/>
          </a:xfrm>
        </p:spPr>
        <p:txBody>
          <a:bodyPr/>
          <a:lstStyle/>
          <a:p>
            <a:r>
              <a:rPr lang="en-US" sz="1800" dirty="0"/>
              <a:t>What’s happening globally </a:t>
            </a:r>
            <a:r>
              <a:rPr lang="en-US" sz="1800" dirty="0" smtClean="0"/>
              <a:t/>
            </a:r>
            <a:br>
              <a:rPr lang="en-US" sz="1800" dirty="0" smtClean="0"/>
            </a:br>
            <a:r>
              <a:rPr lang="en-US" sz="1800" dirty="0" smtClean="0"/>
              <a:t>with new </a:t>
            </a:r>
            <a:r>
              <a:rPr lang="en-US" sz="1800" dirty="0"/>
              <a:t>tech?</a:t>
            </a:r>
          </a:p>
          <a:p>
            <a:r>
              <a:rPr lang="en-US" sz="1800" dirty="0"/>
              <a:t>What do markets tell us </a:t>
            </a:r>
            <a:r>
              <a:rPr lang="en-US" sz="1800" dirty="0" smtClean="0"/>
              <a:t>about how </a:t>
            </a:r>
            <a:br>
              <a:rPr lang="en-US" sz="1800" dirty="0" smtClean="0"/>
            </a:br>
            <a:r>
              <a:rPr lang="en-US" sz="1800" dirty="0" smtClean="0"/>
              <a:t>quickly disruptive </a:t>
            </a:r>
            <a:r>
              <a:rPr lang="en-US" sz="1800" dirty="0"/>
              <a:t>technologies </a:t>
            </a:r>
            <a:br>
              <a:rPr lang="en-US" sz="1800" dirty="0"/>
            </a:br>
            <a:r>
              <a:rPr lang="en-US" sz="1800" dirty="0"/>
              <a:t>will impact on everything?</a:t>
            </a:r>
          </a:p>
          <a:p>
            <a:r>
              <a:rPr lang="en-US" sz="1800" dirty="0" smtClean="0"/>
              <a:t>How can emerging hard and soft </a:t>
            </a:r>
            <a:br>
              <a:rPr lang="en-US" sz="1800" dirty="0" smtClean="0"/>
            </a:br>
            <a:r>
              <a:rPr lang="en-US" sz="1800" dirty="0" smtClean="0"/>
              <a:t>technologies</a:t>
            </a:r>
            <a:r>
              <a:rPr lang="en-US" sz="1800" dirty="0"/>
              <a:t>, </a:t>
            </a:r>
            <a:r>
              <a:rPr lang="en-US" sz="1800" dirty="0" smtClean="0"/>
              <a:t>apps </a:t>
            </a:r>
            <a:r>
              <a:rPr lang="en-US" sz="1800" dirty="0"/>
              <a:t>and </a:t>
            </a:r>
            <a:r>
              <a:rPr lang="en-US" sz="1800" dirty="0" smtClean="0"/>
              <a:t>social </a:t>
            </a:r>
            <a:br>
              <a:rPr lang="en-US" sz="1800" dirty="0" smtClean="0"/>
            </a:br>
            <a:r>
              <a:rPr lang="en-US" sz="1800" dirty="0" smtClean="0"/>
              <a:t>media trends help cities get </a:t>
            </a:r>
            <a:br>
              <a:rPr lang="en-US" sz="1800" dirty="0" smtClean="0"/>
            </a:br>
            <a:r>
              <a:rPr lang="en-US" sz="1800" dirty="0" smtClean="0"/>
              <a:t>smart(</a:t>
            </a:r>
            <a:r>
              <a:rPr lang="en-US" sz="1800" dirty="0" err="1" smtClean="0"/>
              <a:t>er</a:t>
            </a:r>
            <a:r>
              <a:rPr lang="en-US" sz="1800" dirty="0" smtClean="0"/>
              <a:t>), engage, develop, </a:t>
            </a:r>
            <a:br>
              <a:rPr lang="en-US" sz="1800" dirty="0" smtClean="0"/>
            </a:br>
            <a:r>
              <a:rPr lang="en-US" sz="1800" dirty="0" smtClean="0"/>
              <a:t>adapt and grow? </a:t>
            </a:r>
          </a:p>
          <a:p>
            <a:endParaRPr lang="en-US" sz="1800" dirty="0"/>
          </a:p>
          <a:p>
            <a:pPr marL="0" indent="0">
              <a:buNone/>
            </a:pPr>
            <a:r>
              <a:rPr lang="en-AU" sz="1800" i="1" dirty="0"/>
              <a:t>Prediction is very difficult, especially about the future.</a:t>
            </a:r>
            <a:r>
              <a:rPr lang="en-AU" sz="1400" i="1" dirty="0"/>
              <a:t> </a:t>
            </a:r>
            <a:r>
              <a:rPr lang="en-AU" sz="1400" i="1" dirty="0" smtClean="0"/>
              <a:t>     (</a:t>
            </a:r>
            <a:r>
              <a:rPr lang="en-AU" sz="1400" i="1" dirty="0"/>
              <a:t>Niels Bohr</a:t>
            </a:r>
            <a:r>
              <a:rPr lang="en-AU" sz="1400" i="1" dirty="0" smtClean="0"/>
              <a:t>)</a:t>
            </a:r>
            <a:endParaRPr lang="en-AU" sz="1400" i="1" dirty="0"/>
          </a:p>
        </p:txBody>
      </p:sp>
      <p:pic>
        <p:nvPicPr>
          <p:cNvPr id="2" name="Picture 1" descr="tumblr_lw7ojgidWF1qeygk1o1_5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5145" y="50156"/>
            <a:ext cx="4867375" cy="3241674"/>
          </a:xfrm>
          <a:prstGeom prst="rect">
            <a:avLst/>
          </a:prstGeom>
        </p:spPr>
      </p:pic>
    </p:spTree>
    <p:extLst>
      <p:ext uri="{BB962C8B-B14F-4D97-AF65-F5344CB8AC3E}">
        <p14:creationId xmlns:p14="http://schemas.microsoft.com/office/powerpoint/2010/main" val="8094307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67544" y="195486"/>
            <a:ext cx="4744845" cy="641152"/>
          </a:xfrm>
        </p:spPr>
        <p:txBody>
          <a:bodyPr/>
          <a:lstStyle/>
          <a:p>
            <a:r>
              <a:rPr lang="en-US" sz="2400" b="1" dirty="0">
                <a:latin typeface="Garamond" charset="0"/>
              </a:rPr>
              <a:t>Build it more quickly</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9953" y="1131590"/>
            <a:ext cx="7152982" cy="3532188"/>
          </a:xfrm>
        </p:spPr>
      </p:pic>
    </p:spTree>
    <p:extLst>
      <p:ext uri="{BB962C8B-B14F-4D97-AF65-F5344CB8AC3E}">
        <p14:creationId xmlns:p14="http://schemas.microsoft.com/office/powerpoint/2010/main" val="126337560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67544" y="195486"/>
            <a:ext cx="4744845" cy="641152"/>
          </a:xfrm>
        </p:spPr>
        <p:txBody>
          <a:bodyPr/>
          <a:lstStyle/>
          <a:p>
            <a:r>
              <a:rPr lang="en-AU" sz="2400" b="1" dirty="0">
                <a:latin typeface="Garamond" charset="0"/>
              </a:rPr>
              <a:t>Employ</a:t>
            </a:r>
            <a:r>
              <a:rPr lang="en-US" sz="2400" b="1" dirty="0">
                <a:latin typeface="Garamond" charset="0"/>
              </a:rPr>
              <a:t> more people</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5656" y="1108226"/>
            <a:ext cx="5904658" cy="3611986"/>
          </a:xfrm>
        </p:spPr>
      </p:pic>
    </p:spTree>
    <p:extLst>
      <p:ext uri="{BB962C8B-B14F-4D97-AF65-F5344CB8AC3E}">
        <p14:creationId xmlns:p14="http://schemas.microsoft.com/office/powerpoint/2010/main" val="66323288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923678"/>
            <a:ext cx="4908770" cy="3294366"/>
          </a:xfrm>
          <a:prstGeom prst="rect">
            <a:avLst/>
          </a:prstGeom>
        </p:spPr>
      </p:pic>
      <p:sp>
        <p:nvSpPr>
          <p:cNvPr id="78849" name="Title 1"/>
          <p:cNvSpPr>
            <a:spLocks noGrp="1"/>
          </p:cNvSpPr>
          <p:nvPr>
            <p:ph type="title"/>
          </p:nvPr>
        </p:nvSpPr>
        <p:spPr/>
        <p:txBody>
          <a:bodyPr/>
          <a:lstStyle/>
          <a:p>
            <a:endParaRPr lang="en-US">
              <a:latin typeface="Arial"/>
              <a:cs typeface="Aria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8074" y="2355726"/>
            <a:ext cx="3294366" cy="207291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20538"/>
            <a:ext cx="6848475" cy="2009775"/>
          </a:xfrm>
          <a:prstGeom prst="rect">
            <a:avLst/>
          </a:prstGeom>
        </p:spPr>
      </p:pic>
    </p:spTree>
    <p:extLst>
      <p:ext uri="{BB962C8B-B14F-4D97-AF65-F5344CB8AC3E}">
        <p14:creationId xmlns:p14="http://schemas.microsoft.com/office/powerpoint/2010/main" val="79768994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z="2400" b="1" dirty="0">
                <a:latin typeface="Garamond" charset="0"/>
              </a:rPr>
              <a:t>Electricity generation </a:t>
            </a:r>
            <a:r>
              <a:rPr lang="mr-IN" sz="2400" b="1" dirty="0">
                <a:latin typeface="Garamond" charset="0"/>
              </a:rPr>
              <a:t>–</a:t>
            </a:r>
            <a:r>
              <a:rPr lang="en-US" sz="2400" b="1" dirty="0">
                <a:latin typeface="Garamond" charset="0"/>
              </a:rPr>
              <a:t> IEA Total</a:t>
            </a:r>
          </a:p>
        </p:txBody>
      </p:sp>
      <p:sp>
        <p:nvSpPr>
          <p:cNvPr id="4" name="Rectangle 3"/>
          <p:cNvSpPr/>
          <p:nvPr/>
        </p:nvSpPr>
        <p:spPr>
          <a:xfrm>
            <a:off x="2843808" y="4732338"/>
            <a:ext cx="4371710" cy="369332"/>
          </a:xfrm>
          <a:prstGeom prst="rect">
            <a:avLst/>
          </a:prstGeom>
        </p:spPr>
        <p:txBody>
          <a:bodyPr wrap="none">
            <a:spAutoFit/>
          </a:bodyPr>
          <a:lstStyle/>
          <a:p>
            <a:r>
              <a:rPr lang="en-AU" dirty="0"/>
              <a:t>n = 7</a:t>
            </a:r>
            <a:r>
              <a:rPr lang="en-AU" dirty="0" smtClean="0"/>
              <a:t>% </a:t>
            </a:r>
            <a:r>
              <a:rPr lang="en-AU" dirty="0"/>
              <a:t>	doubling time is </a:t>
            </a:r>
            <a:r>
              <a:rPr lang="en-AU" dirty="0" smtClean="0"/>
              <a:t>70/7 </a:t>
            </a:r>
            <a:r>
              <a:rPr lang="en-AU" dirty="0"/>
              <a:t>= </a:t>
            </a:r>
            <a:r>
              <a:rPr lang="en-AU" dirty="0" smtClean="0"/>
              <a:t>10 </a:t>
            </a:r>
            <a:r>
              <a:rPr lang="en-AU" dirty="0"/>
              <a:t>years</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667" y="915566"/>
            <a:ext cx="7839062" cy="3816772"/>
          </a:xfrm>
        </p:spPr>
      </p:pic>
    </p:spTree>
    <p:extLst>
      <p:ext uri="{BB962C8B-B14F-4D97-AF65-F5344CB8AC3E}">
        <p14:creationId xmlns:p14="http://schemas.microsoft.com/office/powerpoint/2010/main" val="60736928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sz="2400" b="1" dirty="0">
                <a:latin typeface="Garamond" charset="0"/>
              </a:rPr>
              <a:t>With every entry there is also an exit </a:t>
            </a:r>
            <a:r>
              <a:rPr lang="mr-IN" sz="2400" b="1" dirty="0">
                <a:latin typeface="Garamond" charset="0"/>
              </a:rPr>
              <a:t>…</a:t>
            </a:r>
            <a:endParaRPr lang="en-US" sz="2400" b="1" dirty="0">
              <a:latin typeface="Garamond" charset="0"/>
            </a:endParaRPr>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750096"/>
            <a:ext cx="6480720" cy="4583760"/>
          </a:xfrm>
          <a:prstGeom prst="rect">
            <a:avLst/>
          </a:prstGeom>
        </p:spPr>
      </p:pic>
    </p:spTree>
    <p:extLst>
      <p:ext uri="{BB962C8B-B14F-4D97-AF65-F5344CB8AC3E}">
        <p14:creationId xmlns:p14="http://schemas.microsoft.com/office/powerpoint/2010/main" val="130320671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sz="2400" b="1" dirty="0">
                <a:latin typeface="Garamond" charset="0"/>
              </a:rPr>
              <a:t>Forecasts not based on experience</a:t>
            </a:r>
            <a:endParaRPr lang="en-AU" sz="2400" b="1" dirty="0">
              <a:latin typeface="Garamond"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843558"/>
            <a:ext cx="7317432" cy="4222356"/>
          </a:xfrm>
          <a:prstGeom prst="rect">
            <a:avLst/>
          </a:prstGeom>
        </p:spPr>
      </p:pic>
      <p:sp>
        <p:nvSpPr>
          <p:cNvPr id="2" name="TextBox 1"/>
          <p:cNvSpPr txBox="1"/>
          <p:nvPr/>
        </p:nvSpPr>
        <p:spPr>
          <a:xfrm rot="-2700000">
            <a:off x="2103696" y="1258213"/>
            <a:ext cx="5468164" cy="2862322"/>
          </a:xfrm>
          <a:prstGeom prst="rect">
            <a:avLst/>
          </a:prstGeom>
          <a:solidFill>
            <a:schemeClr val="accent1">
              <a:alpha val="31000"/>
            </a:schemeClr>
          </a:solidFill>
        </p:spPr>
        <p:txBody>
          <a:bodyPr wrap="none" rtlCol="0">
            <a:spAutoFit/>
          </a:bodyPr>
          <a:lstStyle/>
          <a:p>
            <a:pPr algn="ctr"/>
            <a:r>
              <a:rPr lang="en-AU" sz="3600" b="1" dirty="0" smtClean="0">
                <a:solidFill>
                  <a:srgbClr val="FF0000"/>
                </a:solidFill>
              </a:rPr>
              <a:t>Assuming linear growth</a:t>
            </a:r>
          </a:p>
          <a:p>
            <a:pPr algn="ctr"/>
            <a:r>
              <a:rPr lang="en-AU" sz="3600" b="1" dirty="0" smtClean="0">
                <a:solidFill>
                  <a:srgbClr val="FF0000"/>
                </a:solidFill>
              </a:rPr>
              <a:t>(or less) is </a:t>
            </a:r>
            <a:r>
              <a:rPr lang="en-AU" sz="3600" b="1" dirty="0">
                <a:solidFill>
                  <a:srgbClr val="FF0000"/>
                </a:solidFill>
              </a:rPr>
              <a:t>poor </a:t>
            </a:r>
            <a:r>
              <a:rPr lang="en-AU" sz="3600" b="1" dirty="0" smtClean="0">
                <a:solidFill>
                  <a:srgbClr val="FF0000"/>
                </a:solidFill>
              </a:rPr>
              <a:t>science</a:t>
            </a:r>
            <a:endParaRPr lang="en-AU" sz="3600" b="1" dirty="0">
              <a:solidFill>
                <a:srgbClr val="FF0000"/>
              </a:solidFill>
            </a:endParaRPr>
          </a:p>
          <a:p>
            <a:pPr algn="ctr"/>
            <a:r>
              <a:rPr lang="en-AU" sz="3600" b="1" dirty="0">
                <a:solidFill>
                  <a:srgbClr val="FF0000"/>
                </a:solidFill>
              </a:rPr>
              <a:t>a</a:t>
            </a:r>
            <a:r>
              <a:rPr lang="en-AU" sz="3600" b="1" dirty="0" smtClean="0">
                <a:solidFill>
                  <a:srgbClr val="FF0000"/>
                </a:solidFill>
              </a:rPr>
              <a:t>nd </a:t>
            </a:r>
            <a:r>
              <a:rPr lang="en-AU" sz="3600" b="1" dirty="0">
                <a:solidFill>
                  <a:srgbClr val="FF0000"/>
                </a:solidFill>
              </a:rPr>
              <a:t>poorly informs</a:t>
            </a:r>
          </a:p>
          <a:p>
            <a:pPr algn="ctr"/>
            <a:r>
              <a:rPr lang="en-AU" sz="3600" b="1" dirty="0">
                <a:solidFill>
                  <a:srgbClr val="FF0000"/>
                </a:solidFill>
              </a:rPr>
              <a:t>p</a:t>
            </a:r>
            <a:r>
              <a:rPr lang="en-AU" sz="3600" b="1" dirty="0" smtClean="0">
                <a:solidFill>
                  <a:srgbClr val="FF0000"/>
                </a:solidFill>
              </a:rPr>
              <a:t>olicy decisions and </a:t>
            </a:r>
          </a:p>
          <a:p>
            <a:pPr algn="ctr"/>
            <a:r>
              <a:rPr lang="en-AU" sz="3600" b="1" dirty="0" smtClean="0">
                <a:solidFill>
                  <a:srgbClr val="FF0000"/>
                </a:solidFill>
              </a:rPr>
              <a:t>planning outcomes</a:t>
            </a:r>
            <a:endParaRPr lang="en-AU" sz="3600" b="1" dirty="0">
              <a:solidFill>
                <a:srgbClr val="FF0000"/>
              </a:solidFill>
            </a:endParaRPr>
          </a:p>
        </p:txBody>
      </p:sp>
    </p:spTree>
    <p:extLst>
      <p:ext uri="{BB962C8B-B14F-4D97-AF65-F5344CB8AC3E}">
        <p14:creationId xmlns:p14="http://schemas.microsoft.com/office/powerpoint/2010/main" val="160062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76893" y="169473"/>
            <a:ext cx="6381750" cy="857250"/>
          </a:xfrm>
        </p:spPr>
        <p:txBody>
          <a:bodyPr/>
          <a:lstStyle/>
          <a:p>
            <a:r>
              <a:rPr lang="en-US" sz="2400" b="1" dirty="0">
                <a:latin typeface="Garamond" charset="0"/>
              </a:rPr>
              <a:t>Solar gen 1 (gen 2, gen 3,  … )</a:t>
            </a:r>
            <a:endParaRPr lang="en-AU" sz="2400" b="1" dirty="0">
              <a:latin typeface="Garamond" charset="0"/>
            </a:endParaRPr>
          </a:p>
        </p:txBody>
      </p:sp>
      <p:sp>
        <p:nvSpPr>
          <p:cNvPr id="66563" name="AutoShape 3"/>
          <p:cNvSpPr>
            <a:spLocks noGrp="1" noChangeAspect="1" noChangeArrowheads="1"/>
          </p:cNvSpPr>
          <p:nvPr>
            <p:ph type="body" idx="1"/>
          </p:nvPr>
        </p:nvSpPr>
        <p:spPr>
          <a:xfrm>
            <a:off x="503154" y="790992"/>
            <a:ext cx="6629400" cy="3500438"/>
          </a:xfrm>
        </p:spPr>
        <p:txBody>
          <a:bodyPr/>
          <a:lstStyle/>
          <a:p>
            <a:pPr eaLnBrk="1" hangingPunct="1">
              <a:lnSpc>
                <a:spcPct val="90000"/>
              </a:lnSpc>
            </a:pPr>
            <a:r>
              <a:rPr lang="en-US" sz="1800" dirty="0"/>
              <a:t>1</a:t>
            </a:r>
            <a:r>
              <a:rPr lang="en-US" sz="1800" baseline="30000" dirty="0"/>
              <a:t>st</a:t>
            </a:r>
            <a:r>
              <a:rPr lang="en-US" sz="1800" dirty="0"/>
              <a:t> gen solar </a:t>
            </a:r>
            <a:r>
              <a:rPr lang="en-US" sz="1800" b="1" dirty="0"/>
              <a:t>cell</a:t>
            </a:r>
            <a:r>
              <a:rPr lang="en-US" sz="1800" dirty="0"/>
              <a:t> made from silicon</a:t>
            </a:r>
            <a:br>
              <a:rPr lang="en-US" sz="1800" dirty="0"/>
            </a:br>
            <a:r>
              <a:rPr lang="en-US" sz="1800" dirty="0"/>
              <a:t>2</a:t>
            </a:r>
            <a:r>
              <a:rPr lang="en-US" sz="1800" baseline="30000" dirty="0"/>
              <a:t>nd</a:t>
            </a:r>
            <a:r>
              <a:rPr lang="en-US" sz="1800" dirty="0"/>
              <a:t> gen solar </a:t>
            </a:r>
            <a:r>
              <a:rPr lang="en-US" sz="1800" b="1" dirty="0"/>
              <a:t>cell</a:t>
            </a:r>
            <a:r>
              <a:rPr lang="en-US" sz="1800" dirty="0"/>
              <a:t> thin-films</a:t>
            </a:r>
          </a:p>
          <a:p>
            <a:pPr eaLnBrk="1" hangingPunct="1">
              <a:lnSpc>
                <a:spcPct val="90000"/>
              </a:lnSpc>
            </a:pPr>
            <a:r>
              <a:rPr lang="en-US" sz="1800" dirty="0"/>
              <a:t>1</a:t>
            </a:r>
            <a:r>
              <a:rPr lang="en-US" sz="1800" baseline="30000" dirty="0"/>
              <a:t>st</a:t>
            </a:r>
            <a:r>
              <a:rPr lang="en-US" sz="1800" dirty="0"/>
              <a:t> gen solar </a:t>
            </a:r>
            <a:r>
              <a:rPr lang="en-US" sz="1800" b="1" dirty="0"/>
              <a:t>panels</a:t>
            </a:r>
            <a:r>
              <a:rPr lang="en-US" sz="1800" dirty="0"/>
              <a:t> ‘fixed-on’ </a:t>
            </a:r>
            <a:br>
              <a:rPr lang="en-US" sz="1800" dirty="0"/>
            </a:br>
            <a:r>
              <a:rPr lang="en-US" sz="1800" dirty="0"/>
              <a:t>2</a:t>
            </a:r>
            <a:r>
              <a:rPr lang="en-US" sz="1800" baseline="30000" dirty="0"/>
              <a:t>nd</a:t>
            </a:r>
            <a:r>
              <a:rPr lang="en-US" sz="1800" dirty="0"/>
              <a:t> gen emerging – building material: &lt; cost </a:t>
            </a:r>
            <a:r>
              <a:rPr lang="en-US" sz="1800" dirty="0" err="1"/>
              <a:t>labour</a:t>
            </a:r>
            <a:r>
              <a:rPr lang="en-US" sz="1800" dirty="0"/>
              <a:t>, material</a:t>
            </a:r>
          </a:p>
          <a:p>
            <a:pPr eaLnBrk="1" hangingPunct="1">
              <a:lnSpc>
                <a:spcPct val="90000"/>
              </a:lnSpc>
            </a:pPr>
            <a:r>
              <a:rPr lang="en-US" sz="1800" dirty="0"/>
              <a:t>3</a:t>
            </a:r>
            <a:r>
              <a:rPr lang="en-US" sz="1800" baseline="30000" dirty="0"/>
              <a:t>rd</a:t>
            </a:r>
            <a:r>
              <a:rPr lang="en-US" sz="1800" dirty="0"/>
              <a:t> gen solar </a:t>
            </a:r>
            <a:r>
              <a:rPr lang="en-US" sz="1800" b="1" dirty="0"/>
              <a:t>cell</a:t>
            </a:r>
            <a:r>
              <a:rPr lang="en-US" sz="1800" dirty="0"/>
              <a:t> – may be nanotubes, silicon wires, organic dyes, and conductive plastics – lead to solar inks for printing, solar paint on any surface, personal </a:t>
            </a:r>
            <a:r>
              <a:rPr lang="en-US" sz="1800" dirty="0" err="1"/>
              <a:t>wearables</a:t>
            </a:r>
            <a:r>
              <a:rPr lang="en-US" sz="1800" dirty="0"/>
              <a:t>.</a:t>
            </a:r>
          </a:p>
        </p:txBody>
      </p:sp>
      <p:pic>
        <p:nvPicPr>
          <p:cNvPr id="4" name="Picture 3"/>
          <p:cNvPicPr>
            <a:picLocks noChangeAspect="1"/>
          </p:cNvPicPr>
          <p:nvPr/>
        </p:nvPicPr>
        <p:blipFill>
          <a:blip r:embed="rId3"/>
          <a:stretch>
            <a:fillRect/>
          </a:stretch>
        </p:blipFill>
        <p:spPr>
          <a:xfrm>
            <a:off x="-2472" y="2787774"/>
            <a:ext cx="5294552" cy="2355726"/>
          </a:xfrm>
          <a:prstGeom prst="rect">
            <a:avLst/>
          </a:prstGeom>
        </p:spPr>
      </p:pic>
      <p:pic>
        <p:nvPicPr>
          <p:cNvPr id="3" name="Picture 2" descr="Unknow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150" y="-20538"/>
            <a:ext cx="2898322" cy="1623060"/>
          </a:xfrm>
          <a:prstGeom prst="rect">
            <a:avLst/>
          </a:prstGeom>
        </p:spPr>
      </p:pic>
      <p:pic>
        <p:nvPicPr>
          <p:cNvPr id="6" name="Picture 5"/>
          <p:cNvPicPr>
            <a:picLocks noChangeAspect="1"/>
          </p:cNvPicPr>
          <p:nvPr/>
        </p:nvPicPr>
        <p:blipFill>
          <a:blip r:embed="rId5"/>
          <a:stretch>
            <a:fillRect/>
          </a:stretch>
        </p:blipFill>
        <p:spPr>
          <a:xfrm>
            <a:off x="4672230" y="2787774"/>
            <a:ext cx="4508282" cy="2719750"/>
          </a:xfrm>
          <a:prstGeom prst="rect">
            <a:avLst/>
          </a:prstGeom>
        </p:spPr>
      </p:pic>
    </p:spTree>
    <p:extLst>
      <p:ext uri="{BB962C8B-B14F-4D97-AF65-F5344CB8AC3E}">
        <p14:creationId xmlns:p14="http://schemas.microsoft.com/office/powerpoint/2010/main" val="2130172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23728" y="862858"/>
            <a:ext cx="3643458" cy="2428972"/>
          </a:xfrm>
        </p:spPr>
      </p:pic>
      <p:pic>
        <p:nvPicPr>
          <p:cNvPr id="16" name="Picture 15"/>
          <p:cNvPicPr>
            <a:picLocks noChangeAspect="1"/>
          </p:cNvPicPr>
          <p:nvPr/>
        </p:nvPicPr>
        <p:blipFill>
          <a:blip r:embed="rId4"/>
          <a:stretch>
            <a:fillRect/>
          </a:stretch>
        </p:blipFill>
        <p:spPr>
          <a:xfrm>
            <a:off x="111751" y="840514"/>
            <a:ext cx="3116513" cy="2334377"/>
          </a:xfrm>
          <a:prstGeom prst="rect">
            <a:avLst/>
          </a:prstGeom>
        </p:spPr>
      </p:pic>
      <p:sp>
        <p:nvSpPr>
          <p:cNvPr id="55297" name="Title 1"/>
          <p:cNvSpPr>
            <a:spLocks noGrp="1"/>
          </p:cNvSpPr>
          <p:nvPr>
            <p:ph type="title"/>
          </p:nvPr>
        </p:nvSpPr>
        <p:spPr/>
        <p:txBody>
          <a:bodyPr/>
          <a:lstStyle/>
          <a:p>
            <a:r>
              <a:rPr lang="en-US" sz="2400" b="1" dirty="0">
                <a:latin typeface="Garamond" charset="0"/>
              </a:rPr>
              <a:t>Individuals can act in different ways </a:t>
            </a:r>
            <a:r>
              <a:rPr lang="is-IS" sz="2400" b="1" dirty="0">
                <a:latin typeface="Garamond" charset="0"/>
              </a:rPr>
              <a:t>…</a:t>
            </a:r>
            <a:endParaRPr lang="en-US" sz="2400" b="1" dirty="0">
              <a:latin typeface="Garamond" charset="0"/>
            </a:endParaRPr>
          </a:p>
        </p:txBody>
      </p:sp>
      <p:pic>
        <p:nvPicPr>
          <p:cNvPr id="17" name="Picture 16"/>
          <p:cNvPicPr>
            <a:picLocks noChangeAspect="1"/>
          </p:cNvPicPr>
          <p:nvPr/>
        </p:nvPicPr>
        <p:blipFill>
          <a:blip r:embed="rId5"/>
          <a:stretch>
            <a:fillRect/>
          </a:stretch>
        </p:blipFill>
        <p:spPr>
          <a:xfrm>
            <a:off x="111751" y="3147814"/>
            <a:ext cx="2381250" cy="1866900"/>
          </a:xfrm>
          <a:prstGeom prst="rect">
            <a:avLst/>
          </a:prstGeom>
        </p:spPr>
      </p:pic>
      <p:pic>
        <p:nvPicPr>
          <p:cNvPr id="20" name="Picture 19" descr="DSCF9848.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0242" y="2945341"/>
            <a:ext cx="3030270" cy="2272703"/>
          </a:xfrm>
          <a:prstGeom prst="rect">
            <a:avLst/>
          </a:prstGeom>
        </p:spPr>
      </p:pic>
      <p:pic>
        <p:nvPicPr>
          <p:cNvPr id="10" name="Picture 9" descr="solar on a donkey.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3150" y="3003798"/>
            <a:ext cx="3807042" cy="2116436"/>
          </a:xfrm>
          <a:prstGeom prst="rect">
            <a:avLst/>
          </a:prstGeom>
        </p:spPr>
      </p:pic>
      <p:pic>
        <p:nvPicPr>
          <p:cNvPr id="12" name="Picture 11" descr="africa-solar-phon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92186" y="862858"/>
            <a:ext cx="4058355" cy="2284956"/>
          </a:xfrm>
          <a:prstGeom prst="rect">
            <a:avLst/>
          </a:prstGeom>
        </p:spPr>
      </p:pic>
    </p:spTree>
    <p:extLst>
      <p:ext uri="{BB962C8B-B14F-4D97-AF65-F5344CB8AC3E}">
        <p14:creationId xmlns:p14="http://schemas.microsoft.com/office/powerpoint/2010/main" val="19901510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z="2400" b="1" dirty="0">
                <a:latin typeface="Garamond" charset="0"/>
              </a:rPr>
              <a:t>Change in Energy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843558"/>
            <a:ext cx="7002364" cy="4214466"/>
          </a:xfrm>
          <a:prstGeom prst="rect">
            <a:avLst/>
          </a:prstGeom>
        </p:spPr>
      </p:pic>
    </p:spTree>
    <p:extLst>
      <p:ext uri="{BB962C8B-B14F-4D97-AF65-F5344CB8AC3E}">
        <p14:creationId xmlns:p14="http://schemas.microsoft.com/office/powerpoint/2010/main" val="25919007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z="2400" b="1" dirty="0">
                <a:latin typeface="Garamond" charset="0"/>
              </a:rPr>
              <a:t>Solar as just another consumer product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011649"/>
            <a:ext cx="7317432" cy="3720341"/>
          </a:xfrm>
          <a:prstGeom prst="rect">
            <a:avLst/>
          </a:prstGeom>
        </p:spPr>
      </p:pic>
    </p:spTree>
    <p:extLst>
      <p:ext uri="{BB962C8B-B14F-4D97-AF65-F5344CB8AC3E}">
        <p14:creationId xmlns:p14="http://schemas.microsoft.com/office/powerpoint/2010/main" val="110911609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z="2400" b="1" dirty="0">
                <a:latin typeface="Garamond" charset="0"/>
              </a:rPr>
              <a:t>Roger’s diffusion curve (Epidemiology 101)</a:t>
            </a:r>
          </a:p>
        </p:txBody>
      </p:sp>
      <p:sp>
        <p:nvSpPr>
          <p:cNvPr id="6" name="Content Placeholder 5"/>
          <p:cNvSpPr>
            <a:spLocks noGrp="1"/>
          </p:cNvSpPr>
          <p:nvPr>
            <p:ph idx="1"/>
          </p:nvPr>
        </p:nvSpPr>
        <p:spPr/>
        <p:txBody>
          <a:bodyPr/>
          <a:lstStyle/>
          <a:p>
            <a:endParaRPr lang="en-US"/>
          </a:p>
        </p:txBody>
      </p:sp>
      <p:pic>
        <p:nvPicPr>
          <p:cNvPr id="2" name="Picture 1" descr="Screen shot 2011-10-25 at 9.35.5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3807" y="852464"/>
            <a:ext cx="6075467" cy="4226766"/>
          </a:xfrm>
          <a:prstGeom prst="rect">
            <a:avLst/>
          </a:prstGeom>
        </p:spPr>
      </p:pic>
      <p:pic>
        <p:nvPicPr>
          <p:cNvPr id="4" name="Picture 3" descr="simple-technology-uptake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852464"/>
            <a:ext cx="3053781" cy="2367193"/>
          </a:xfrm>
          <a:prstGeom prst="rect">
            <a:avLst/>
          </a:prstGeom>
        </p:spPr>
      </p:pic>
    </p:spTree>
    <p:extLst>
      <p:ext uri="{BB962C8B-B14F-4D97-AF65-F5344CB8AC3E}">
        <p14:creationId xmlns:p14="http://schemas.microsoft.com/office/powerpoint/2010/main" val="16855697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sz="2400" b="1" dirty="0" smtClean="0">
                <a:latin typeface="Garamond" charset="0"/>
              </a:rPr>
              <a:t>Self generation as </a:t>
            </a:r>
            <a:r>
              <a:rPr lang="en-US" sz="2400" b="1" dirty="0">
                <a:latin typeface="Garamond" charset="0"/>
              </a:rPr>
              <a:t>just another consumer product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7252" y="711078"/>
            <a:ext cx="7105228" cy="398560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90" y="853632"/>
            <a:ext cx="4062578" cy="4016035"/>
          </a:xfrm>
          <a:prstGeom prst="rect">
            <a:avLst/>
          </a:prstGeom>
        </p:spPr>
      </p:pic>
    </p:spTree>
    <p:extLst>
      <p:ext uri="{BB962C8B-B14F-4D97-AF65-F5344CB8AC3E}">
        <p14:creationId xmlns:p14="http://schemas.microsoft.com/office/powerpoint/2010/main" val="823487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19849" y="833420"/>
            <a:ext cx="6328615" cy="3898918"/>
          </a:xfrm>
        </p:spPr>
      </p:pic>
      <p:sp>
        <p:nvSpPr>
          <p:cNvPr id="2" name="Title 1"/>
          <p:cNvSpPr>
            <a:spLocks noGrp="1"/>
          </p:cNvSpPr>
          <p:nvPr>
            <p:ph type="title"/>
          </p:nvPr>
        </p:nvSpPr>
        <p:spPr/>
        <p:txBody>
          <a:bodyPr/>
          <a:lstStyle/>
          <a:p>
            <a:r>
              <a:rPr lang="en-US" sz="2400" b="1" dirty="0">
                <a:latin typeface="Garamond" charset="0"/>
              </a:rPr>
              <a:t>Batteries – home storage + EVs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843559"/>
            <a:ext cx="4894729" cy="2903081"/>
          </a:xfrm>
          <a:prstGeom prst="rect">
            <a:avLst/>
          </a:prstGeom>
        </p:spPr>
      </p:pic>
      <p:pic>
        <p:nvPicPr>
          <p:cNvPr id="12" name="Picture 11" descr="VW-diesel0bomb.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5743" y="175921"/>
            <a:ext cx="2642369" cy="2642369"/>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9586" y="1950866"/>
            <a:ext cx="3897403" cy="2923052"/>
          </a:xfrm>
          <a:prstGeom prst="rect">
            <a:avLst/>
          </a:prstGeom>
        </p:spPr>
      </p:pic>
    </p:spTree>
    <p:extLst>
      <p:ext uri="{BB962C8B-B14F-4D97-AF65-F5344CB8AC3E}">
        <p14:creationId xmlns:p14="http://schemas.microsoft.com/office/powerpoint/2010/main" val="357282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bd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681542"/>
            <a:ext cx="3682818" cy="2657815"/>
          </a:xfrm>
          <a:prstGeom prst="rect">
            <a:avLst/>
          </a:prstGeom>
        </p:spPr>
      </p:pic>
      <p:sp>
        <p:nvSpPr>
          <p:cNvPr id="64513" name="Title 1"/>
          <p:cNvSpPr>
            <a:spLocks noGrp="1"/>
          </p:cNvSpPr>
          <p:nvPr>
            <p:ph type="title"/>
          </p:nvPr>
        </p:nvSpPr>
        <p:spPr>
          <a:xfrm>
            <a:off x="461152" y="195675"/>
            <a:ext cx="6326460" cy="854869"/>
          </a:xfrm>
        </p:spPr>
        <p:txBody>
          <a:bodyPr/>
          <a:lstStyle/>
          <a:p>
            <a:r>
              <a:rPr lang="en-US" sz="2400" b="1" dirty="0">
                <a:latin typeface="Garamond" charset="0"/>
              </a:rPr>
              <a:t>A swarm, a cluster, a wave, a tsunami</a:t>
            </a:r>
          </a:p>
        </p:txBody>
      </p:sp>
      <p:sp>
        <p:nvSpPr>
          <p:cNvPr id="6" name="Content Placeholder 5"/>
          <p:cNvSpPr>
            <a:spLocks noGrp="1"/>
          </p:cNvSpPr>
          <p:nvPr>
            <p:ph idx="1"/>
          </p:nvPr>
        </p:nvSpPr>
        <p:spPr>
          <a:xfrm>
            <a:off x="539552" y="843558"/>
            <a:ext cx="7087440" cy="4050450"/>
          </a:xfrm>
        </p:spPr>
        <p:txBody>
          <a:bodyPr/>
          <a:lstStyle/>
          <a:p>
            <a:r>
              <a:rPr lang="en-US" sz="1950" dirty="0"/>
              <a:t>20</a:t>
            </a:r>
            <a:r>
              <a:rPr lang="en-US" sz="1950" baseline="30000" dirty="0"/>
              <a:t>th</a:t>
            </a:r>
            <a:r>
              <a:rPr lang="en-US" sz="1950" dirty="0"/>
              <a:t> Century: </a:t>
            </a:r>
            <a:r>
              <a:rPr lang="en-US" sz="1950" b="1" dirty="0"/>
              <a:t>Command and Control</a:t>
            </a:r>
            <a:r>
              <a:rPr lang="en-US" sz="1950" dirty="0"/>
              <a:t/>
            </a:r>
            <a:br>
              <a:rPr lang="en-US" sz="1950" dirty="0"/>
            </a:br>
            <a:r>
              <a:rPr lang="en-US" sz="1950" dirty="0"/>
              <a:t>21</a:t>
            </a:r>
            <a:r>
              <a:rPr lang="en-US" sz="1950" baseline="30000" dirty="0"/>
              <a:t>st</a:t>
            </a:r>
            <a:r>
              <a:rPr lang="en-US" sz="1950" dirty="0"/>
              <a:t> Century: </a:t>
            </a:r>
            <a:r>
              <a:rPr lang="en-US" sz="1950" b="1" dirty="0"/>
              <a:t>Suggest &amp; Choose</a:t>
            </a:r>
            <a:r>
              <a:rPr lang="en-US" sz="1950" dirty="0"/>
              <a:t/>
            </a:r>
            <a:br>
              <a:rPr lang="en-US" sz="1950" dirty="0"/>
            </a:br>
            <a:r>
              <a:rPr lang="en-US" sz="1950" dirty="0"/>
              <a:t>	  – local, distributed, democratic</a:t>
            </a:r>
            <a:br>
              <a:rPr lang="en-US" sz="1950" dirty="0"/>
            </a:br>
            <a:r>
              <a:rPr lang="en-US" sz="1950" dirty="0"/>
              <a:t>	  – open source, exponential innovation</a:t>
            </a:r>
          </a:p>
          <a:p>
            <a:r>
              <a:rPr lang="en-US" sz="1950" dirty="0"/>
              <a:t>Renewable energy, EVs, batteries</a:t>
            </a:r>
          </a:p>
          <a:p>
            <a:r>
              <a:rPr lang="en-US" sz="1950" dirty="0" err="1"/>
              <a:t>eRetail</a:t>
            </a:r>
            <a:r>
              <a:rPr lang="en-US" sz="1950" dirty="0"/>
              <a:t> and market-led marketing</a:t>
            </a:r>
          </a:p>
          <a:p>
            <a:r>
              <a:rPr lang="en-US" sz="1950" dirty="0" err="1"/>
              <a:t>iEverything</a:t>
            </a:r>
            <a:r>
              <a:rPr lang="en-US" sz="1950" dirty="0"/>
              <a:t> – Internet of Things (</a:t>
            </a:r>
            <a:r>
              <a:rPr lang="en-US" sz="1950" dirty="0" err="1"/>
              <a:t>IoT</a:t>
            </a:r>
            <a:r>
              <a:rPr lang="en-US" sz="1950" dirty="0"/>
              <a:t>) + sensors</a:t>
            </a:r>
          </a:p>
          <a:p>
            <a:r>
              <a:rPr lang="en-US" sz="1950" dirty="0"/>
              <a:t>Automation, hybrids, AI &amp; CI, robotics, </a:t>
            </a:r>
            <a:r>
              <a:rPr lang="en-US" sz="1950" dirty="0" err="1"/>
              <a:t>robility</a:t>
            </a:r>
            <a:endParaRPr lang="en-US" sz="1950" dirty="0"/>
          </a:p>
          <a:p>
            <a:r>
              <a:rPr lang="en-US" sz="1950" dirty="0"/>
              <a:t>3D printing, additive manufacturing, construction</a:t>
            </a:r>
          </a:p>
          <a:p>
            <a:r>
              <a:rPr lang="en-US" sz="1950" dirty="0"/>
              <a:t>Finance, banking, insurance – and crowd-funding</a:t>
            </a:r>
          </a:p>
          <a:p>
            <a:endParaRPr lang="en-US" sz="900" dirty="0"/>
          </a:p>
          <a:p>
            <a:pPr marL="0" indent="0">
              <a:buNone/>
            </a:pPr>
            <a:r>
              <a:rPr lang="en-US" sz="1950" dirty="0"/>
              <a:t>Suggest &amp; Choose driving supply chain from bottom</a:t>
            </a:r>
          </a:p>
        </p:txBody>
      </p:sp>
    </p:spTree>
    <p:extLst>
      <p:ext uri="{BB962C8B-B14F-4D97-AF65-F5344CB8AC3E}">
        <p14:creationId xmlns:p14="http://schemas.microsoft.com/office/powerpoint/2010/main" val="10053475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z="2400" b="1" dirty="0">
                <a:latin typeface="Garamond" charset="0"/>
              </a:rPr>
              <a:t>Potential EV growth</a:t>
            </a: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771550"/>
            <a:ext cx="6703189" cy="353218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9897" y="771550"/>
            <a:ext cx="7354591" cy="4371950"/>
          </a:xfrm>
          <a:prstGeom prst="rect">
            <a:avLst/>
          </a:prstGeom>
        </p:spPr>
      </p:pic>
    </p:spTree>
    <p:extLst>
      <p:ext uri="{BB962C8B-B14F-4D97-AF65-F5344CB8AC3E}">
        <p14:creationId xmlns:p14="http://schemas.microsoft.com/office/powerpoint/2010/main" val="1030815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0404" y="1379034"/>
            <a:ext cx="5127913" cy="3640988"/>
          </a:xfrm>
          <a:prstGeom prst="rect">
            <a:avLst/>
          </a:prstGeom>
        </p:spPr>
      </p:pic>
      <p:sp>
        <p:nvSpPr>
          <p:cNvPr id="20481" name="Title 1"/>
          <p:cNvSpPr>
            <a:spLocks noGrp="1"/>
          </p:cNvSpPr>
          <p:nvPr>
            <p:ph type="title"/>
          </p:nvPr>
        </p:nvSpPr>
        <p:spPr/>
        <p:txBody>
          <a:bodyPr/>
          <a:lstStyle/>
          <a:p>
            <a:r>
              <a:rPr lang="en-US" sz="2400" b="1" dirty="0">
                <a:latin typeface="Garamond" charset="0"/>
              </a:rPr>
              <a:t>Cities also drive change </a:t>
            </a:r>
          </a:p>
        </p:txBody>
      </p:sp>
      <p:sp>
        <p:nvSpPr>
          <p:cNvPr id="20482" name="Content Placeholder 2"/>
          <p:cNvSpPr>
            <a:spLocks noGrp="1"/>
          </p:cNvSpPr>
          <p:nvPr>
            <p:ph idx="1"/>
          </p:nvPr>
        </p:nvSpPr>
        <p:spPr/>
        <p:txBody>
          <a:bodyPr/>
          <a:lstStyle/>
          <a:p>
            <a:endParaRPr lang="en-US" sz="1350" dirty="0">
              <a:latin typeface="Arial"/>
              <a:cs typeface="Arial"/>
            </a:endParaRPr>
          </a:p>
          <a:p>
            <a:endParaRPr lang="en-US" sz="1350" dirty="0">
              <a:latin typeface="Arial"/>
              <a:cs typeface="Aria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8486" y="771550"/>
            <a:ext cx="1536421" cy="192841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8066" y="267439"/>
            <a:ext cx="2557602" cy="133634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544" y="911672"/>
            <a:ext cx="1567784" cy="1995813"/>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6187" y="3044401"/>
            <a:ext cx="2538282" cy="2001274"/>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932279"/>
            <a:ext cx="8686800" cy="3655695"/>
          </a:xfrm>
          <a:prstGeom prst="rect">
            <a:avLst/>
          </a:prstGeom>
        </p:spPr>
      </p:pic>
    </p:spTree>
    <p:extLst>
      <p:ext uri="{BB962C8B-B14F-4D97-AF65-F5344CB8AC3E}">
        <p14:creationId xmlns:p14="http://schemas.microsoft.com/office/powerpoint/2010/main" val="18966048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67544" y="216837"/>
            <a:ext cx="4744845" cy="546641"/>
          </a:xfrm>
        </p:spPr>
        <p:txBody>
          <a:bodyPr/>
          <a:lstStyle/>
          <a:p>
            <a:r>
              <a:rPr lang="en-US" sz="2400" b="1" dirty="0" smtClean="0">
                <a:latin typeface="Garamond" charset="0"/>
              </a:rPr>
              <a:t>Businesses can act </a:t>
            </a:r>
            <a:r>
              <a:rPr lang="en-US" sz="2400" b="1" dirty="0">
                <a:latin typeface="Garamond"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719287"/>
            <a:ext cx="3859099" cy="4141473"/>
          </a:xfrm>
          <a:prstGeom prst="rect">
            <a:avLst/>
          </a:prstGeom>
        </p:spPr>
      </p:pic>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891788" y="915566"/>
            <a:ext cx="5928684" cy="3522313"/>
          </a:xfrm>
        </p:spPr>
      </p:pic>
    </p:spTree>
    <p:extLst>
      <p:ext uri="{BB962C8B-B14F-4D97-AF65-F5344CB8AC3E}">
        <p14:creationId xmlns:p14="http://schemas.microsoft.com/office/powerpoint/2010/main" val="2027319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z="2400" b="1" dirty="0">
                <a:latin typeface="Garamond" charset="0"/>
              </a:rPr>
              <a:t>Groups can act </a:t>
            </a:r>
            <a:r>
              <a:rPr lang="is-IS" sz="2400" b="1" dirty="0">
                <a:latin typeface="Garamond" charset="0"/>
              </a:rPr>
              <a:t>…</a:t>
            </a:r>
            <a:endParaRPr lang="en-US" sz="2400" b="1" dirty="0">
              <a:latin typeface="Garamond" charset="0"/>
            </a:endParaRPr>
          </a:p>
        </p:txBody>
      </p:sp>
      <p:pic>
        <p:nvPicPr>
          <p:cNvPr id="14" name="Content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8406" y="1063234"/>
            <a:ext cx="8228393" cy="3309244"/>
          </a:xfrm>
        </p:spPr>
      </p:pic>
    </p:spTree>
    <p:extLst>
      <p:ext uri="{BB962C8B-B14F-4D97-AF65-F5344CB8AC3E}">
        <p14:creationId xmlns:p14="http://schemas.microsoft.com/office/powerpoint/2010/main" val="68299684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z="2400" b="1" dirty="0">
                <a:latin typeface="Garamond" charset="0"/>
              </a:rPr>
              <a:t>Individuals can act </a:t>
            </a:r>
            <a:r>
              <a:rPr lang="is-IS" sz="2400" b="1" dirty="0">
                <a:latin typeface="Garamond" charset="0"/>
              </a:rPr>
              <a:t>…</a:t>
            </a:r>
            <a:endParaRPr lang="en-US" sz="2400" b="1" dirty="0">
              <a:latin typeface="Garamond" charset="0"/>
            </a:endParaRP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1560" y="639292"/>
            <a:ext cx="7848872" cy="4363050"/>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2715766"/>
            <a:ext cx="2304256" cy="2304256"/>
          </a:xfrm>
          <a:prstGeom prst="rect">
            <a:avLst/>
          </a:prstGeom>
        </p:spPr>
      </p:pic>
    </p:spTree>
    <p:extLst>
      <p:ext uri="{BB962C8B-B14F-4D97-AF65-F5344CB8AC3E}">
        <p14:creationId xmlns:p14="http://schemas.microsoft.com/office/powerpoint/2010/main" val="102058227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67544" y="195486"/>
            <a:ext cx="4744845" cy="546641"/>
          </a:xfrm>
        </p:spPr>
        <p:txBody>
          <a:bodyPr/>
          <a:lstStyle/>
          <a:p>
            <a:r>
              <a:rPr lang="en-US" sz="2400" b="1" dirty="0">
                <a:latin typeface="Garamond" charset="0"/>
              </a:rPr>
              <a:t>World’s largest … </a:t>
            </a:r>
          </a:p>
        </p:txBody>
      </p:sp>
      <p:sp>
        <p:nvSpPr>
          <p:cNvPr id="6" name="Content Placeholder 5"/>
          <p:cNvSpPr>
            <a:spLocks noGrp="1"/>
          </p:cNvSpPr>
          <p:nvPr>
            <p:ph idx="1"/>
          </p:nvPr>
        </p:nvSpPr>
        <p:spPr>
          <a:xfrm>
            <a:off x="611561" y="915567"/>
            <a:ext cx="7219908" cy="3816424"/>
          </a:xfrm>
        </p:spPr>
        <p:txBody>
          <a:bodyPr/>
          <a:lstStyle/>
          <a:p>
            <a:r>
              <a:rPr lang="en-US" sz="1800" i="1" dirty="0"/>
              <a:t>taxi company owns no taxis (</a:t>
            </a:r>
            <a:r>
              <a:rPr lang="en-US" sz="1800" i="1" dirty="0" err="1"/>
              <a:t>Uber</a:t>
            </a:r>
            <a:r>
              <a:rPr lang="en-US" sz="1800" i="1" dirty="0"/>
              <a:t>)</a:t>
            </a:r>
          </a:p>
          <a:p>
            <a:r>
              <a:rPr lang="en-US" sz="1800" i="1" dirty="0"/>
              <a:t>hotel chain owns no property (</a:t>
            </a:r>
            <a:r>
              <a:rPr lang="en-US" sz="1800" i="1" dirty="0" err="1"/>
              <a:t>AirBnB</a:t>
            </a:r>
            <a:r>
              <a:rPr lang="en-US" sz="1800" i="1" dirty="0"/>
              <a:t>)</a:t>
            </a:r>
          </a:p>
          <a:p>
            <a:r>
              <a:rPr lang="en-US" sz="1800" i="1" dirty="0" err="1"/>
              <a:t>telcos</a:t>
            </a:r>
            <a:r>
              <a:rPr lang="en-US" sz="1800" i="1" dirty="0"/>
              <a:t> own no wires (Skype, </a:t>
            </a:r>
            <a:r>
              <a:rPr lang="en-US" sz="1800" i="1" dirty="0" err="1"/>
              <a:t>WeChat</a:t>
            </a:r>
            <a:r>
              <a:rPr lang="en-US" sz="1800" i="1" dirty="0"/>
              <a:t>)</a:t>
            </a:r>
          </a:p>
          <a:p>
            <a:r>
              <a:rPr lang="en-US" sz="1800" i="1" dirty="0"/>
              <a:t>retailers own no stock (</a:t>
            </a:r>
            <a:r>
              <a:rPr lang="en-US" sz="1800" i="1" dirty="0" err="1"/>
              <a:t>Ebay</a:t>
            </a:r>
            <a:r>
              <a:rPr lang="en-US" sz="1800" i="1" dirty="0"/>
              <a:t>, </a:t>
            </a:r>
            <a:r>
              <a:rPr lang="en-US" sz="1800" i="1" dirty="0" err="1"/>
              <a:t>Alibaba</a:t>
            </a:r>
            <a:r>
              <a:rPr lang="en-US" sz="1800" i="1" dirty="0"/>
              <a:t>)</a:t>
            </a:r>
          </a:p>
          <a:p>
            <a:r>
              <a:rPr lang="en-US" sz="1800" i="1" dirty="0"/>
              <a:t>financial houses that hold no currency (PayPal)</a:t>
            </a:r>
          </a:p>
          <a:p>
            <a:r>
              <a:rPr lang="en-US" sz="1800" i="1" dirty="0"/>
              <a:t>media service creates no content (Facebook)</a:t>
            </a:r>
          </a:p>
          <a:p>
            <a:r>
              <a:rPr lang="en-US" sz="1800" i="1" dirty="0"/>
              <a:t>movie house owns no cinemas (Netflix)</a:t>
            </a:r>
          </a:p>
          <a:p>
            <a:r>
              <a:rPr lang="en-US" sz="1800" i="1" dirty="0"/>
              <a:t>software vendors don’t write apps (Apple, Google)</a:t>
            </a:r>
          </a:p>
          <a:p>
            <a:pPr marL="0" indent="0">
              <a:buNone/>
            </a:pPr>
            <a:r>
              <a:rPr lang="en-US" sz="1800" dirty="0"/>
              <a:t>Will largest </a:t>
            </a:r>
            <a:r>
              <a:rPr lang="en-US" sz="1800" dirty="0" smtClean="0"/>
              <a:t>energy </a:t>
            </a:r>
            <a:r>
              <a:rPr lang="en-US" sz="1800" smtClean="0"/>
              <a:t>companies not generate electricity</a:t>
            </a:r>
            <a:r>
              <a:rPr lang="en-US" sz="1800" dirty="0" smtClean="0"/>
              <a:t>?</a:t>
            </a:r>
            <a:endParaRPr lang="en-US" sz="1800" dirty="0"/>
          </a:p>
          <a:p>
            <a:pPr marL="0" indent="0">
              <a:buNone/>
            </a:pPr>
            <a:r>
              <a:rPr lang="en-US" sz="1800" dirty="0"/>
              <a:t>What other businesses will go virtual? (Can everything?)</a:t>
            </a:r>
          </a:p>
          <a:p>
            <a:pPr marL="0" indent="0">
              <a:buNone/>
            </a:pPr>
            <a:endParaRPr lang="en-US" sz="1800" dirty="0"/>
          </a:p>
          <a:p>
            <a:pPr marL="0" indent="0">
              <a:buNone/>
            </a:pPr>
            <a:r>
              <a:rPr lang="en-US" sz="1800" b="1" dirty="0"/>
              <a:t>Battlefield is slickest customer interface + experience</a:t>
            </a:r>
          </a:p>
        </p:txBody>
      </p:sp>
    </p:spTree>
    <p:extLst>
      <p:ext uri="{BB962C8B-B14F-4D97-AF65-F5344CB8AC3E}">
        <p14:creationId xmlns:p14="http://schemas.microsoft.com/office/powerpoint/2010/main" val="566705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67544" y="195486"/>
            <a:ext cx="4744845" cy="546641"/>
          </a:xfrm>
        </p:spPr>
        <p:txBody>
          <a:bodyPr/>
          <a:lstStyle/>
          <a:p>
            <a:r>
              <a:rPr lang="en-US" sz="2400" b="1" dirty="0">
                <a:latin typeface="Garamond" charset="0"/>
              </a:rPr>
              <a:t>World’s largest … </a:t>
            </a:r>
          </a:p>
        </p:txBody>
      </p:sp>
      <p:sp>
        <p:nvSpPr>
          <p:cNvPr id="6" name="Content Placeholder 5"/>
          <p:cNvSpPr>
            <a:spLocks noGrp="1"/>
          </p:cNvSpPr>
          <p:nvPr>
            <p:ph idx="1"/>
          </p:nvPr>
        </p:nvSpPr>
        <p:spPr>
          <a:xfrm>
            <a:off x="611561" y="915567"/>
            <a:ext cx="7219908" cy="3816424"/>
          </a:xfrm>
        </p:spPr>
        <p:txBody>
          <a:bodyPr/>
          <a:lstStyle/>
          <a:p>
            <a:r>
              <a:rPr lang="en-US" sz="1800" i="1" dirty="0"/>
              <a:t>taxi company owns no taxis (</a:t>
            </a:r>
            <a:r>
              <a:rPr lang="en-US" sz="1800" i="1" dirty="0" err="1"/>
              <a:t>Uber</a:t>
            </a:r>
            <a:r>
              <a:rPr lang="en-US" sz="1800" i="1" dirty="0"/>
              <a:t>)</a:t>
            </a:r>
          </a:p>
          <a:p>
            <a:r>
              <a:rPr lang="en-US" sz="1800" i="1" dirty="0"/>
              <a:t>hotel chain owns no property (</a:t>
            </a:r>
            <a:r>
              <a:rPr lang="en-US" sz="1800" i="1" dirty="0" err="1"/>
              <a:t>AirBnB</a:t>
            </a:r>
            <a:r>
              <a:rPr lang="en-US" sz="1800" i="1" dirty="0"/>
              <a:t>)</a:t>
            </a:r>
          </a:p>
          <a:p>
            <a:r>
              <a:rPr lang="en-US" sz="1800" i="1" dirty="0" err="1"/>
              <a:t>telcos</a:t>
            </a:r>
            <a:r>
              <a:rPr lang="en-US" sz="1800" i="1" dirty="0"/>
              <a:t> own no wires (Skype, </a:t>
            </a:r>
            <a:r>
              <a:rPr lang="en-US" sz="1800" i="1" dirty="0" err="1"/>
              <a:t>WeChat</a:t>
            </a:r>
            <a:r>
              <a:rPr lang="en-US" sz="1800" i="1" dirty="0"/>
              <a:t>)</a:t>
            </a:r>
          </a:p>
          <a:p>
            <a:r>
              <a:rPr lang="en-US" sz="1800" i="1" dirty="0"/>
              <a:t>retailers own no stock (</a:t>
            </a:r>
            <a:r>
              <a:rPr lang="en-US" sz="1800" i="1" dirty="0" err="1"/>
              <a:t>Ebay</a:t>
            </a:r>
            <a:r>
              <a:rPr lang="en-US" sz="1800" i="1" dirty="0"/>
              <a:t>, </a:t>
            </a:r>
            <a:r>
              <a:rPr lang="en-US" sz="1800" i="1" dirty="0" err="1"/>
              <a:t>Alibaba</a:t>
            </a:r>
            <a:r>
              <a:rPr lang="en-US" sz="1800" i="1" dirty="0"/>
              <a:t>)</a:t>
            </a:r>
          </a:p>
          <a:p>
            <a:r>
              <a:rPr lang="en-US" sz="1800" i="1" dirty="0"/>
              <a:t>financial houses that hold no currency (PayPal)</a:t>
            </a:r>
          </a:p>
          <a:p>
            <a:r>
              <a:rPr lang="en-US" sz="1800" i="1" dirty="0"/>
              <a:t>media service creates no content (Facebook)</a:t>
            </a:r>
          </a:p>
          <a:p>
            <a:r>
              <a:rPr lang="en-US" sz="1800" i="1" dirty="0"/>
              <a:t>movie house owns no cinemas (Netflix)</a:t>
            </a:r>
          </a:p>
          <a:p>
            <a:r>
              <a:rPr lang="en-US" sz="1800" i="1" dirty="0"/>
              <a:t>software vendors don’t write apps (Apple, Google)</a:t>
            </a:r>
          </a:p>
          <a:p>
            <a:pPr marL="0" indent="0">
              <a:buNone/>
            </a:pPr>
            <a:r>
              <a:rPr lang="en-US" sz="1800" dirty="0"/>
              <a:t>Will largest CSR companies do no CSR?</a:t>
            </a:r>
          </a:p>
          <a:p>
            <a:pPr marL="0" indent="0">
              <a:buNone/>
            </a:pPr>
            <a:r>
              <a:rPr lang="en-US" sz="1800" dirty="0"/>
              <a:t>What other businesses will go virtual? (Can everything?)</a:t>
            </a:r>
          </a:p>
          <a:p>
            <a:pPr marL="0" indent="0">
              <a:buNone/>
            </a:pPr>
            <a:endParaRPr lang="en-US" sz="1800" dirty="0"/>
          </a:p>
          <a:p>
            <a:pPr marL="0" indent="0">
              <a:buNone/>
            </a:pPr>
            <a:r>
              <a:rPr lang="en-US" sz="1800" b="1" dirty="0"/>
              <a:t>Battlefield is slickest customer interface + experience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395" y="958491"/>
            <a:ext cx="4136093" cy="2639374"/>
          </a:xfrm>
          <a:prstGeom prst="rect">
            <a:avLst/>
          </a:prstGeom>
        </p:spPr>
      </p:pic>
    </p:spTree>
    <p:extLst>
      <p:ext uri="{BB962C8B-B14F-4D97-AF65-F5344CB8AC3E}">
        <p14:creationId xmlns:p14="http://schemas.microsoft.com/office/powerpoint/2010/main" val="2070499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z="2400" b="1" dirty="0">
                <a:latin typeface="Garamond" charset="0"/>
              </a:rPr>
              <a:t>Technology adoption rates - words</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3474" y="1041030"/>
            <a:ext cx="4937052" cy="3628204"/>
          </a:xfrm>
        </p:spPr>
      </p:pic>
    </p:spTree>
    <p:extLst>
      <p:ext uri="{BB962C8B-B14F-4D97-AF65-F5344CB8AC3E}">
        <p14:creationId xmlns:p14="http://schemas.microsoft.com/office/powerpoint/2010/main" val="58478371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854808"/>
            <a:ext cx="7704856" cy="3517142"/>
          </a:xfrm>
        </p:spPr>
        <p:txBody>
          <a:bodyPr/>
          <a:lstStyle/>
          <a:p>
            <a:r>
              <a:rPr lang="en-US" sz="1800" dirty="0"/>
              <a:t>New technology iterating faster - rapid, exponential (non-linear) growth. </a:t>
            </a:r>
          </a:p>
          <a:p>
            <a:r>
              <a:rPr lang="en-US" sz="1800" dirty="0"/>
              <a:t>Planners in traditional technology seem unprepared for change, not based on observations in past perturbations in energy markets.</a:t>
            </a:r>
          </a:p>
          <a:p>
            <a:r>
              <a:rPr lang="en-US" sz="1800" dirty="0"/>
              <a:t>Rapid emergence + convergence of complementary technologies: energy storage, electrification of transport, self-driving vehicles, robotics, AI </a:t>
            </a:r>
            <a:r>
              <a:rPr lang="mr-IN" sz="1800" dirty="0"/>
              <a:t>–</a:t>
            </a:r>
            <a:r>
              <a:rPr lang="en-US" sz="1800" dirty="0"/>
              <a:t> and integrated in the emergence of ‘smart cities’ </a:t>
            </a:r>
            <a:r>
              <a:rPr lang="mr-IN" sz="1800" dirty="0"/>
              <a:t>–</a:t>
            </a:r>
            <a:r>
              <a:rPr lang="en-US" sz="1800" dirty="0"/>
              <a:t> all delivering additionality to momentum for change. </a:t>
            </a:r>
          </a:p>
          <a:p>
            <a:r>
              <a:rPr lang="en-US" sz="1800" dirty="0"/>
              <a:t>Sophistication of developing energy control systems changing paradigm of what is possible in 21stC </a:t>
            </a:r>
          </a:p>
          <a:p>
            <a:r>
              <a:rPr lang="en-US" sz="1800" dirty="0"/>
              <a:t>What once made a company valuable has changed dramatically</a:t>
            </a:r>
          </a:p>
          <a:p>
            <a:r>
              <a:rPr lang="en-US" sz="1800" dirty="0"/>
              <a:t>Diversity!! Multiple agents of change, not just government, but also business, consumer, and community drivers add much political pressure especially through social media channels.</a:t>
            </a:r>
          </a:p>
        </p:txBody>
      </p:sp>
      <p:sp>
        <p:nvSpPr>
          <p:cNvPr id="5" name="Rectangle 2"/>
          <p:cNvSpPr>
            <a:spLocks noGrp="1" noChangeArrowheads="1"/>
          </p:cNvSpPr>
          <p:nvPr>
            <p:ph type="title"/>
          </p:nvPr>
        </p:nvSpPr>
        <p:spPr/>
        <p:txBody>
          <a:bodyPr/>
          <a:lstStyle/>
          <a:p>
            <a:r>
              <a:rPr lang="en-AU" sz="2400" b="1" dirty="0">
                <a:latin typeface="Garamond" charset="0"/>
              </a:rPr>
              <a:t>Global technology growth and forecast</a:t>
            </a:r>
          </a:p>
        </p:txBody>
      </p:sp>
    </p:spTree>
    <p:extLst>
      <p:ext uri="{BB962C8B-B14F-4D97-AF65-F5344CB8AC3E}">
        <p14:creationId xmlns:p14="http://schemas.microsoft.com/office/powerpoint/2010/main" val="205590648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854808"/>
            <a:ext cx="7704856" cy="3517142"/>
          </a:xfrm>
        </p:spPr>
        <p:txBody>
          <a:bodyPr/>
          <a:lstStyle/>
          <a:p>
            <a:r>
              <a:rPr lang="en-AU" sz="2400" dirty="0" smtClean="0"/>
              <a:t>Don’t be afraid</a:t>
            </a:r>
          </a:p>
          <a:p>
            <a:r>
              <a:rPr lang="en-AU" sz="2400" dirty="0" smtClean="0"/>
              <a:t>In particular, don’t be afraid of being ambitious</a:t>
            </a:r>
          </a:p>
          <a:p>
            <a:endParaRPr lang="en-AU" sz="2400" dirty="0" smtClean="0"/>
          </a:p>
          <a:p>
            <a:r>
              <a:rPr lang="en-AU" sz="2400" dirty="0"/>
              <a:t>The future is already here – it's just not evenly distributed. </a:t>
            </a:r>
            <a:r>
              <a:rPr lang="en-AU" sz="2400" i="1" dirty="0"/>
              <a:t>William </a:t>
            </a:r>
            <a:r>
              <a:rPr lang="en-AU" sz="2400" i="1" dirty="0" smtClean="0"/>
              <a:t>Gibson</a:t>
            </a:r>
            <a:endParaRPr lang="en-AU" sz="2400" i="1" dirty="0"/>
          </a:p>
        </p:txBody>
      </p:sp>
      <p:sp>
        <p:nvSpPr>
          <p:cNvPr id="5" name="Rectangle 2"/>
          <p:cNvSpPr>
            <a:spLocks noGrp="1" noChangeArrowheads="1"/>
          </p:cNvSpPr>
          <p:nvPr>
            <p:ph type="title"/>
          </p:nvPr>
        </p:nvSpPr>
        <p:spPr/>
        <p:txBody>
          <a:bodyPr/>
          <a:lstStyle/>
          <a:p>
            <a:r>
              <a:rPr lang="en-AU" sz="2400" b="1" dirty="0" smtClean="0">
                <a:latin typeface="Garamond" charset="0"/>
              </a:rPr>
              <a:t>Final advice</a:t>
            </a:r>
            <a:endParaRPr lang="en-AU" sz="2400" b="1" dirty="0">
              <a:latin typeface="Garamond" charset="0"/>
            </a:endParaRPr>
          </a:p>
        </p:txBody>
      </p:sp>
    </p:spTree>
    <p:extLst>
      <p:ext uri="{BB962C8B-B14F-4D97-AF65-F5344CB8AC3E}">
        <p14:creationId xmlns:p14="http://schemas.microsoft.com/office/powerpoint/2010/main" val="168717442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64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3" name="Title 1"/>
          <p:cNvSpPr>
            <a:spLocks noGrp="1"/>
          </p:cNvSpPr>
          <p:nvPr>
            <p:ph type="title"/>
          </p:nvPr>
        </p:nvSpPr>
        <p:spPr>
          <a:xfrm>
            <a:off x="1485900" y="357505"/>
            <a:ext cx="6326460" cy="854869"/>
          </a:xfrm>
        </p:spPr>
        <p:txBody>
          <a:bodyPr/>
          <a:lstStyle/>
          <a:p>
            <a:r>
              <a:rPr lang="en-AU" sz="2700" dirty="0">
                <a:latin typeface="Garamond" charset="0"/>
              </a:rPr>
              <a:t>Future Smart Team</a:t>
            </a:r>
            <a:endParaRPr lang="en-US" sz="2700" b="1" dirty="0">
              <a:latin typeface="Garamond" charset="0"/>
            </a:endParaRPr>
          </a:p>
        </p:txBody>
      </p:sp>
      <p:sp>
        <p:nvSpPr>
          <p:cNvPr id="6" name="Content Placeholder 5"/>
          <p:cNvSpPr>
            <a:spLocks noGrp="1"/>
          </p:cNvSpPr>
          <p:nvPr>
            <p:ph idx="1"/>
          </p:nvPr>
        </p:nvSpPr>
        <p:spPr>
          <a:xfrm>
            <a:off x="1463127" y="1005576"/>
            <a:ext cx="6349235" cy="3531394"/>
          </a:xfrm>
        </p:spPr>
        <p:txBody>
          <a:bodyPr/>
          <a:lstStyle/>
          <a:p>
            <a:pPr marL="0" indent="0" algn="ctr" defTabSz="685783" eaLnBrk="1" fontAlgn="auto" hangingPunct="1">
              <a:spcBef>
                <a:spcPts val="0"/>
              </a:spcBef>
              <a:spcAft>
                <a:spcPts val="0"/>
              </a:spcAft>
              <a:buClrTx/>
              <a:buSzTx/>
              <a:buNone/>
              <a:defRPr/>
            </a:pPr>
            <a:endParaRPr lang="en-US" sz="1800" i="1" dirty="0"/>
          </a:p>
          <a:p>
            <a:pPr marL="0" indent="0" algn="ctr" defTabSz="685783" eaLnBrk="1" fontAlgn="auto" hangingPunct="1">
              <a:spcBef>
                <a:spcPts val="0"/>
              </a:spcBef>
              <a:spcAft>
                <a:spcPts val="0"/>
              </a:spcAft>
              <a:buClrTx/>
              <a:buSzTx/>
              <a:buNone/>
              <a:defRPr/>
            </a:pPr>
            <a:r>
              <a:rPr lang="sk-SK" sz="1800" dirty="0"/>
              <a:t> </a:t>
            </a:r>
            <a:endParaRPr lang="en-US" sz="1800" i="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0"/>
            <a:ext cx="8407644" cy="5143500"/>
          </a:xfrm>
          <a:prstGeom prst="rect">
            <a:avLst/>
          </a:prstGeom>
        </p:spPr>
      </p:pic>
    </p:spTree>
    <p:extLst>
      <p:ext uri="{BB962C8B-B14F-4D97-AF65-F5344CB8AC3E}">
        <p14:creationId xmlns:p14="http://schemas.microsoft.com/office/powerpoint/2010/main" val="181329039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atin typeface="Garamond" charset="0"/>
              </a:rPr>
              <a:t>Technology adoption rates – US</a:t>
            </a:r>
          </a:p>
        </p:txBody>
      </p:sp>
      <p:sp>
        <p:nvSpPr>
          <p:cNvPr id="3" name="Content Placeholder 2"/>
          <p:cNvSpPr>
            <a:spLocks noGrp="1"/>
          </p:cNvSpPr>
          <p:nvPr>
            <p:ph idx="1"/>
          </p:nvPr>
        </p:nvSpPr>
        <p:spPr>
          <a:xfrm>
            <a:off x="1691680" y="987574"/>
            <a:ext cx="4622900" cy="2648546"/>
          </a:xfrm>
        </p:spPr>
        <p:txBody>
          <a:bodyPr/>
          <a:lstStyle/>
          <a:p>
            <a:r>
              <a:rPr lang="en-US" dirty="0" smtClean="0"/>
              <a:t>Renewables - it’s </a:t>
            </a:r>
            <a:r>
              <a:rPr lang="en-US" dirty="0"/>
              <a:t>just technology, </a:t>
            </a:r>
            <a:r>
              <a:rPr lang="en-US" dirty="0" smtClean="0"/>
              <a:t>stupid.</a:t>
            </a:r>
            <a:endParaRPr lang="en-US" dirty="0"/>
          </a:p>
        </p:txBody>
      </p:sp>
      <p:pic>
        <p:nvPicPr>
          <p:cNvPr id="6" name="Picture 5" descr="nytimes-technology-adoption-char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607" y="1347614"/>
            <a:ext cx="7832841" cy="3253157"/>
          </a:xfrm>
          <a:prstGeom prst="rect">
            <a:avLst/>
          </a:prstGeom>
        </p:spPr>
      </p:pic>
      <p:sp>
        <p:nvSpPr>
          <p:cNvPr id="5" name="Rectangle 4"/>
          <p:cNvSpPr/>
          <p:nvPr/>
        </p:nvSpPr>
        <p:spPr>
          <a:xfrm>
            <a:off x="2222740" y="4640238"/>
            <a:ext cx="1341149" cy="307777"/>
          </a:xfrm>
          <a:prstGeom prst="rect">
            <a:avLst/>
          </a:prstGeom>
        </p:spPr>
        <p:txBody>
          <a:bodyPr wrap="square">
            <a:spAutoFit/>
          </a:bodyPr>
          <a:lstStyle/>
          <a:p>
            <a:r>
              <a:rPr lang="en-US" sz="1400" dirty="0"/>
              <a:t>NY Times</a:t>
            </a:r>
          </a:p>
        </p:txBody>
      </p:sp>
    </p:spTree>
    <p:extLst>
      <p:ext uri="{BB962C8B-B14F-4D97-AF65-F5344CB8AC3E}">
        <p14:creationId xmlns:p14="http://schemas.microsoft.com/office/powerpoint/2010/main" val="195495087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z="2400" b="1" dirty="0">
                <a:latin typeface="Garamond" charset="0"/>
              </a:rPr>
              <a:t>Wake up and smell the roses</a:t>
            </a:r>
          </a:p>
        </p:txBody>
      </p:sp>
      <p:sp>
        <p:nvSpPr>
          <p:cNvPr id="37890" name="Content Placeholder 2"/>
          <p:cNvSpPr>
            <a:spLocks noGrp="1"/>
          </p:cNvSpPr>
          <p:nvPr>
            <p:ph idx="1"/>
          </p:nvPr>
        </p:nvSpPr>
        <p:spPr>
          <a:xfrm>
            <a:off x="539552" y="915566"/>
            <a:ext cx="7060663" cy="3312367"/>
          </a:xfrm>
        </p:spPr>
        <p:txBody>
          <a:bodyPr/>
          <a:lstStyle/>
          <a:p>
            <a:r>
              <a:rPr lang="en-US" sz="2000" dirty="0">
                <a:latin typeface="Arial" charset="0"/>
              </a:rPr>
              <a:t>Buggy whips  -&gt; EVs -&gt; ICE -&gt; EVs -&gt; self-driving</a:t>
            </a:r>
          </a:p>
          <a:p>
            <a:r>
              <a:rPr lang="en-US" sz="2000" dirty="0">
                <a:latin typeface="Arial" charset="0"/>
              </a:rPr>
              <a:t>(Electric) typewriter -&gt; word processor -&gt; PC</a:t>
            </a:r>
          </a:p>
          <a:p>
            <a:r>
              <a:rPr lang="en-US" sz="2000" dirty="0">
                <a:latin typeface="Arial" charset="0"/>
              </a:rPr>
              <a:t>PC -&gt; desktop -&gt; laptop -&gt; tablet</a:t>
            </a:r>
          </a:p>
          <a:p>
            <a:r>
              <a:rPr lang="en-US" sz="2000" dirty="0">
                <a:latin typeface="Arial" charset="0"/>
              </a:rPr>
              <a:t>Landline -&gt; mobile -&gt; smartphone (BlackBerry)</a:t>
            </a:r>
          </a:p>
          <a:p>
            <a:r>
              <a:rPr lang="en-US" sz="2000" dirty="0">
                <a:latin typeface="Arial" charset="0"/>
              </a:rPr>
              <a:t>Record shops Vinyl -&gt; CD -&gt; (Apple Store)</a:t>
            </a:r>
          </a:p>
          <a:p>
            <a:r>
              <a:rPr lang="en-US" sz="2000" dirty="0">
                <a:latin typeface="Arial" charset="0"/>
              </a:rPr>
              <a:t>VHS/Beta -&gt; DVD -&gt; </a:t>
            </a:r>
            <a:r>
              <a:rPr lang="en-US" sz="2000" dirty="0" err="1">
                <a:latin typeface="Arial" charset="0"/>
              </a:rPr>
              <a:t>BlueRay</a:t>
            </a:r>
            <a:r>
              <a:rPr lang="en-US" sz="2000" dirty="0">
                <a:latin typeface="Arial" charset="0"/>
              </a:rPr>
              <a:t> -&gt; Cloud</a:t>
            </a:r>
          </a:p>
          <a:p>
            <a:r>
              <a:rPr lang="en-US" sz="2000" dirty="0">
                <a:latin typeface="Arial" charset="0"/>
              </a:rPr>
              <a:t>Book Shops Boutique -&gt; mega -&gt; (Amazon)</a:t>
            </a:r>
          </a:p>
          <a:p>
            <a:r>
              <a:rPr lang="en-US" sz="2000" dirty="0">
                <a:latin typeface="Arial" charset="0"/>
              </a:rPr>
              <a:t>Retail shop-&gt; Boutique-&gt; chain/mega -&gt; Internet</a:t>
            </a:r>
          </a:p>
          <a:p>
            <a:r>
              <a:rPr lang="en-US" sz="2000" dirty="0">
                <a:latin typeface="Arial" charset="0"/>
              </a:rPr>
              <a:t>Energy -&gt; chopping wood -&gt; coal -&gt; wind -&gt; solar</a:t>
            </a:r>
          </a:p>
        </p:txBody>
      </p:sp>
    </p:spTree>
    <p:extLst>
      <p:ext uri="{BB962C8B-B14F-4D97-AF65-F5344CB8AC3E}">
        <p14:creationId xmlns:p14="http://schemas.microsoft.com/office/powerpoint/2010/main" val="88743410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atin typeface="Garamond" charset="0"/>
              </a:rPr>
              <a:t>Technology adoption rates – US</a:t>
            </a:r>
          </a:p>
        </p:txBody>
      </p:sp>
      <p:sp>
        <p:nvSpPr>
          <p:cNvPr id="3" name="Content Placeholder 2"/>
          <p:cNvSpPr>
            <a:spLocks noGrp="1"/>
          </p:cNvSpPr>
          <p:nvPr>
            <p:ph idx="1"/>
          </p:nvPr>
        </p:nvSpPr>
        <p:spPr>
          <a:xfrm>
            <a:off x="1691680" y="987574"/>
            <a:ext cx="4622900" cy="2648546"/>
          </a:xfrm>
        </p:spPr>
        <p:txBody>
          <a:bodyPr/>
          <a:lstStyle/>
          <a:p>
            <a:r>
              <a:rPr lang="en-US" dirty="0"/>
              <a:t>Renewables - it’s just technology, stupid.</a:t>
            </a:r>
          </a:p>
        </p:txBody>
      </p:sp>
      <p:pic>
        <p:nvPicPr>
          <p:cNvPr id="6" name="Picture 5" descr="nytimes-technology-adoption-chart.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607" y="1347614"/>
            <a:ext cx="7832841" cy="3253157"/>
          </a:xfrm>
          <a:prstGeom prst="rect">
            <a:avLst/>
          </a:prstGeom>
        </p:spPr>
      </p:pic>
      <p:sp>
        <p:nvSpPr>
          <p:cNvPr id="5" name="Rectangle 4"/>
          <p:cNvSpPr/>
          <p:nvPr/>
        </p:nvSpPr>
        <p:spPr>
          <a:xfrm>
            <a:off x="2222740" y="4640238"/>
            <a:ext cx="1341149" cy="307777"/>
          </a:xfrm>
          <a:prstGeom prst="rect">
            <a:avLst/>
          </a:prstGeom>
        </p:spPr>
        <p:txBody>
          <a:bodyPr wrap="square">
            <a:spAutoFit/>
          </a:bodyPr>
          <a:lstStyle/>
          <a:p>
            <a:r>
              <a:rPr lang="en-US" sz="1400" dirty="0"/>
              <a:t>NY Times</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7393" y="1635646"/>
            <a:ext cx="4345467" cy="301078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0431" y="1648022"/>
            <a:ext cx="404922" cy="3011960"/>
          </a:xfrm>
          <a:prstGeom prst="rect">
            <a:avLst/>
          </a:prstGeom>
        </p:spPr>
      </p:pic>
    </p:spTree>
    <p:extLst>
      <p:ext uri="{BB962C8B-B14F-4D97-AF65-F5344CB8AC3E}">
        <p14:creationId xmlns:p14="http://schemas.microsoft.com/office/powerpoint/2010/main" val="4926380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atin typeface="Garamond" charset="0"/>
              </a:rPr>
              <a:t>The Big Bang Theory</a:t>
            </a:r>
          </a:p>
        </p:txBody>
      </p:sp>
      <p:pic>
        <p:nvPicPr>
          <p:cNvPr id="7" name="Picture 6" descr="bbd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919081"/>
            <a:ext cx="6480720" cy="4677005"/>
          </a:xfrm>
          <a:prstGeom prst="rect">
            <a:avLst/>
          </a:prstGeom>
        </p:spPr>
      </p:pic>
    </p:spTree>
    <p:extLst>
      <p:ext uri="{BB962C8B-B14F-4D97-AF65-F5344CB8AC3E}">
        <p14:creationId xmlns:p14="http://schemas.microsoft.com/office/powerpoint/2010/main" val="200511307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latin typeface="Garamond" charset="0"/>
              </a:rPr>
              <a:t>A Brief Moment in Time</a:t>
            </a:r>
          </a:p>
        </p:txBody>
      </p:sp>
      <p:sp>
        <p:nvSpPr>
          <p:cNvPr id="3" name="Content Placeholder 2"/>
          <p:cNvSpPr>
            <a:spLocks noGrp="1"/>
          </p:cNvSpPr>
          <p:nvPr>
            <p:ph idx="1"/>
          </p:nvPr>
        </p:nvSpPr>
        <p:spPr>
          <a:xfrm>
            <a:off x="1485900" y="1113588"/>
            <a:ext cx="6163866" cy="3531394"/>
          </a:xfrm>
        </p:spPr>
        <p:txBody>
          <a:bodyPr/>
          <a:lstStyle/>
          <a:p>
            <a:endParaRPr lang="en-US" sz="2100" dirty="0"/>
          </a:p>
        </p:txBody>
      </p:sp>
      <p:pic>
        <p:nvPicPr>
          <p:cNvPr id="6" name="Picture 5" descr="edge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722153"/>
            <a:ext cx="6096000" cy="4333875"/>
          </a:xfrm>
          <a:prstGeom prst="rect">
            <a:avLst/>
          </a:prstGeom>
        </p:spPr>
      </p:pic>
      <p:pic>
        <p:nvPicPr>
          <p:cNvPr id="9" name="Picture 8" descr="edg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342" y="722153"/>
            <a:ext cx="6096000" cy="4333875"/>
          </a:xfrm>
          <a:prstGeom prst="rect">
            <a:avLst/>
          </a:prstGeom>
        </p:spPr>
      </p:pic>
    </p:spTree>
    <p:extLst>
      <p:ext uri="{BB962C8B-B14F-4D97-AF65-F5344CB8AC3E}">
        <p14:creationId xmlns:p14="http://schemas.microsoft.com/office/powerpoint/2010/main" val="18432350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dge">
  <a:themeElements>
    <a:clrScheme name="">
      <a:dk1>
        <a:srgbClr val="000000"/>
      </a:dk1>
      <a:lt1>
        <a:srgbClr val="FFFFFF"/>
      </a:lt1>
      <a:dk2>
        <a:srgbClr val="FF6600"/>
      </a:dk2>
      <a:lt2>
        <a:srgbClr val="666699"/>
      </a:lt2>
      <a:accent1>
        <a:srgbClr val="336699"/>
      </a:accent1>
      <a:accent2>
        <a:srgbClr val="6699CC"/>
      </a:accent2>
      <a:accent3>
        <a:srgbClr val="FFFFFF"/>
      </a:accent3>
      <a:accent4>
        <a:srgbClr val="000000"/>
      </a:accent4>
      <a:accent5>
        <a:srgbClr val="ADB8CA"/>
      </a:accent5>
      <a:accent6>
        <a:srgbClr val="5C8AB9"/>
      </a:accent6>
      <a:hlink>
        <a:srgbClr val="4C6D80"/>
      </a:hlink>
      <a:folHlink>
        <a:srgbClr val="B2B2B2"/>
      </a:folHlink>
    </a:clrScheme>
    <a:fontScheme name="Edge">
      <a:majorFont>
        <a:latin typeface="Garamond"/>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Edge</Template>
  <TotalTime>51420</TotalTime>
  <Words>1181</Words>
  <Application>Microsoft Macintosh PowerPoint</Application>
  <PresentationFormat>On-screen Show (16:9)</PresentationFormat>
  <Paragraphs>224</Paragraphs>
  <Slides>42</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Garamond</vt:lpstr>
      <vt:lpstr>ＭＳ Ｐゴシック</vt:lpstr>
      <vt:lpstr>Wingdings</vt:lpstr>
      <vt:lpstr>Arial</vt:lpstr>
      <vt:lpstr>Edge</vt:lpstr>
      <vt:lpstr>How can cities get smart(er) and prepare for disruptive technologies:  distributed energy, cheap solar, EVs, autonomous vehicles, sharing platforms  #REcities</vt:lpstr>
      <vt:lpstr>How to be a better surfer</vt:lpstr>
      <vt:lpstr>Roger’s diffusion curve (Epidemiology 101)</vt:lpstr>
      <vt:lpstr>Technology adoption rates - words</vt:lpstr>
      <vt:lpstr>Technology adoption rates – US</vt:lpstr>
      <vt:lpstr>Wake up and smell the roses</vt:lpstr>
      <vt:lpstr>Technology adoption rates – US</vt:lpstr>
      <vt:lpstr>The Big Bang Theory</vt:lpstr>
      <vt:lpstr>A Brief Moment in Time</vt:lpstr>
      <vt:lpstr>Predicting anything is difficult</vt:lpstr>
      <vt:lpstr>Predicting anything is difficult – really difficult, but …</vt:lpstr>
      <vt:lpstr>Understand difference between  linear growth and exponential growth …</vt:lpstr>
      <vt:lpstr>Declining cost of PV</vt:lpstr>
      <vt:lpstr>Understand difference between  linear growth and exponential growth …</vt:lpstr>
      <vt:lpstr>Solar rising – by falling understanding exponential growth</vt:lpstr>
      <vt:lpstr>Global renewables growth …</vt:lpstr>
      <vt:lpstr>Change in Energy</vt:lpstr>
      <vt:lpstr>Global renewables growth and forecast</vt:lpstr>
      <vt:lpstr>Build it more cheaply</vt:lpstr>
      <vt:lpstr>Build it more quickly</vt:lpstr>
      <vt:lpstr>Employ more people</vt:lpstr>
      <vt:lpstr>PowerPoint Presentation</vt:lpstr>
      <vt:lpstr>Electricity generation – IEA Total</vt:lpstr>
      <vt:lpstr>With every entry there is also an exit …</vt:lpstr>
      <vt:lpstr>Forecasts not based on experience</vt:lpstr>
      <vt:lpstr>Solar gen 1 (gen 2, gen 3,  … )</vt:lpstr>
      <vt:lpstr>Individuals can act in different ways …</vt:lpstr>
      <vt:lpstr>Change in Energy</vt:lpstr>
      <vt:lpstr>Solar as just another consumer product</vt:lpstr>
      <vt:lpstr>Self generation as just another consumer product</vt:lpstr>
      <vt:lpstr>Batteries – home storage + EVs</vt:lpstr>
      <vt:lpstr>A swarm, a cluster, a wave, a tsunami</vt:lpstr>
      <vt:lpstr>Potential EV growth</vt:lpstr>
      <vt:lpstr>Cities also drive change </vt:lpstr>
      <vt:lpstr>Businesses can act … </vt:lpstr>
      <vt:lpstr>Groups can act …</vt:lpstr>
      <vt:lpstr>Individuals can act …</vt:lpstr>
      <vt:lpstr>World’s largest … </vt:lpstr>
      <vt:lpstr>World’s largest … </vt:lpstr>
      <vt:lpstr>Global technology growth and forecast</vt:lpstr>
      <vt:lpstr>Final advice</vt:lpstr>
      <vt:lpstr>Future Smart Team</vt:lpstr>
    </vt:vector>
  </TitlesOfParts>
  <Company>SMEC</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risk of change</dc:title>
  <dc:creator>Dr Ray Wills</dc:creator>
  <cp:lastModifiedBy>Microsoft Office User</cp:lastModifiedBy>
  <cp:revision>1004</cp:revision>
  <cp:lastPrinted>2016-04-29T01:25:17Z</cp:lastPrinted>
  <dcterms:created xsi:type="dcterms:W3CDTF">2012-11-27T17:15:48Z</dcterms:created>
  <dcterms:modified xsi:type="dcterms:W3CDTF">2017-09-26T18:22:51Z</dcterms:modified>
</cp:coreProperties>
</file>