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"/>
  </p:notesMasterIdLst>
  <p:sldIdLst>
    <p:sldId id="298" r:id="rId2"/>
    <p:sldId id="361" r:id="rId3"/>
    <p:sldId id="333" r:id="rId4"/>
    <p:sldId id="360" r:id="rId5"/>
    <p:sldId id="31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9E029"/>
    <a:srgbClr val="8CA95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79095" autoAdjust="0"/>
  </p:normalViewPr>
  <p:slideViewPr>
    <p:cSldViewPr>
      <p:cViewPr>
        <p:scale>
          <a:sx n="90" d="100"/>
          <a:sy n="90" d="100"/>
        </p:scale>
        <p:origin x="292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B7A06-E860-453E-96DC-2755863771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55730A6-22CC-49E7-9BB5-FF96CBD15BDC}">
      <dgm:prSet custT="1"/>
      <dgm:spPr>
        <a:solidFill>
          <a:srgbClr val="009999">
            <a:alpha val="90000"/>
          </a:srgbClr>
        </a:solidFill>
      </dgm:spPr>
      <dgm:t>
        <a:bodyPr/>
        <a:lstStyle/>
        <a:p>
          <a:pPr rtl="0"/>
          <a:r>
            <a:rPr lang="en-US" sz="1800" dirty="0" smtClean="0"/>
            <a:t>Learning and cooperation opportunities with other leading cities</a:t>
          </a:r>
          <a:endParaRPr lang="en-US" sz="1800" dirty="0"/>
        </a:p>
      </dgm:t>
    </dgm:pt>
    <dgm:pt modelId="{A97F52D9-399B-4D24-9452-7C7FBD75C153}" type="parTrans" cxnId="{0407D214-13F5-43C6-98FD-3B4432D49B33}">
      <dgm:prSet/>
      <dgm:spPr/>
      <dgm:t>
        <a:bodyPr/>
        <a:lstStyle/>
        <a:p>
          <a:endParaRPr lang="en-US" sz="2800"/>
        </a:p>
      </dgm:t>
    </dgm:pt>
    <dgm:pt modelId="{A96D00DD-0E1F-427A-BC68-D907E76A1C6C}" type="sibTrans" cxnId="{0407D214-13F5-43C6-98FD-3B4432D49B33}">
      <dgm:prSet/>
      <dgm:spPr>
        <a:ln>
          <a:solidFill>
            <a:srgbClr val="009999"/>
          </a:solidFill>
        </a:ln>
      </dgm:spPr>
      <dgm:t>
        <a:bodyPr/>
        <a:lstStyle/>
        <a:p>
          <a:endParaRPr lang="en-US" sz="2800"/>
        </a:p>
      </dgm:t>
    </dgm:pt>
    <dgm:pt modelId="{115D3808-A1D5-429F-9353-E021C17DA501}">
      <dgm:prSet custT="1"/>
      <dgm:spPr>
        <a:solidFill>
          <a:srgbClr val="009999">
            <a:alpha val="83000"/>
          </a:srgbClr>
        </a:solidFill>
      </dgm:spPr>
      <dgm:t>
        <a:bodyPr/>
        <a:lstStyle/>
        <a:p>
          <a:pPr rtl="0"/>
          <a:r>
            <a:rPr lang="en-US" sz="1800" dirty="0" smtClean="0"/>
            <a:t>Thematic guidance and workshops</a:t>
          </a:r>
          <a:endParaRPr lang="en-US" sz="1800" dirty="0"/>
        </a:p>
      </dgm:t>
    </dgm:pt>
    <dgm:pt modelId="{E8C8E44C-E856-4911-BE6A-CBBC5170DF76}" type="parTrans" cxnId="{733F3711-088E-4BA1-812D-DB0D0F025BD0}">
      <dgm:prSet/>
      <dgm:spPr/>
      <dgm:t>
        <a:bodyPr/>
        <a:lstStyle/>
        <a:p>
          <a:endParaRPr lang="en-US" sz="2800"/>
        </a:p>
      </dgm:t>
    </dgm:pt>
    <dgm:pt modelId="{8FC32140-898C-4031-8403-E57BBD7E9788}" type="sibTrans" cxnId="{733F3711-088E-4BA1-812D-DB0D0F025BD0}">
      <dgm:prSet/>
      <dgm:spPr/>
      <dgm:t>
        <a:bodyPr/>
        <a:lstStyle/>
        <a:p>
          <a:endParaRPr lang="en-US" sz="2800"/>
        </a:p>
      </dgm:t>
    </dgm:pt>
    <dgm:pt modelId="{A9C00D40-2C69-4ED2-94C8-46AAB3AD6860}">
      <dgm:prSet custT="1"/>
      <dgm:spPr>
        <a:solidFill>
          <a:srgbClr val="009999">
            <a:alpha val="77000"/>
          </a:srgbClr>
        </a:solidFill>
      </dgm:spPr>
      <dgm:t>
        <a:bodyPr/>
        <a:lstStyle/>
        <a:p>
          <a:pPr rtl="0"/>
          <a:r>
            <a:rPr lang="en-US" sz="1800" dirty="0" smtClean="0"/>
            <a:t>Access to experts on renewable energy and energy efficiency</a:t>
          </a:r>
          <a:endParaRPr lang="en-US" sz="1800" dirty="0"/>
        </a:p>
      </dgm:t>
    </dgm:pt>
    <dgm:pt modelId="{92BB6B07-C9E1-4424-8FA8-103D593C91A1}" type="parTrans" cxnId="{04E05305-CC5F-478C-B461-C2EE9EA2871E}">
      <dgm:prSet/>
      <dgm:spPr/>
      <dgm:t>
        <a:bodyPr/>
        <a:lstStyle/>
        <a:p>
          <a:endParaRPr lang="en-US" sz="2800"/>
        </a:p>
      </dgm:t>
    </dgm:pt>
    <dgm:pt modelId="{23D7FC92-8C94-4879-8601-FCA0C5717B5B}" type="sibTrans" cxnId="{04E05305-CC5F-478C-B461-C2EE9EA2871E}">
      <dgm:prSet/>
      <dgm:spPr/>
      <dgm:t>
        <a:bodyPr/>
        <a:lstStyle/>
        <a:p>
          <a:endParaRPr lang="en-US" sz="2800"/>
        </a:p>
      </dgm:t>
    </dgm:pt>
    <dgm:pt modelId="{DF643B86-C48A-44F9-8F9B-D53ACF778145}">
      <dgm:prSet custT="1"/>
      <dgm:spPr>
        <a:solidFill>
          <a:srgbClr val="009999">
            <a:alpha val="70000"/>
          </a:srgbClr>
        </a:solidFill>
      </dgm:spPr>
      <dgm:t>
        <a:bodyPr/>
        <a:lstStyle/>
        <a:p>
          <a:pPr rtl="0"/>
          <a:r>
            <a:rPr lang="en-US" sz="1800" dirty="0" smtClean="0"/>
            <a:t>Globally promote local solutions and service providers </a:t>
          </a:r>
          <a:endParaRPr lang="en-US" sz="1800" dirty="0"/>
        </a:p>
      </dgm:t>
    </dgm:pt>
    <dgm:pt modelId="{EC945BA0-465A-4F72-B98E-214F14A6F754}" type="parTrans" cxnId="{D65B1CCE-79F6-465F-AC71-3EF0112D78ED}">
      <dgm:prSet/>
      <dgm:spPr/>
      <dgm:t>
        <a:bodyPr/>
        <a:lstStyle/>
        <a:p>
          <a:endParaRPr lang="en-US" sz="2800"/>
        </a:p>
      </dgm:t>
    </dgm:pt>
    <dgm:pt modelId="{8FE2E97F-13E7-4E3C-A4F2-A50F9AC75C71}" type="sibTrans" cxnId="{D65B1CCE-79F6-465F-AC71-3EF0112D78ED}">
      <dgm:prSet/>
      <dgm:spPr/>
      <dgm:t>
        <a:bodyPr/>
        <a:lstStyle/>
        <a:p>
          <a:endParaRPr lang="en-US" sz="2800"/>
        </a:p>
      </dgm:t>
    </dgm:pt>
    <dgm:pt modelId="{06DCF5FE-30F2-428A-A27A-CBC9D9F5D02F}">
      <dgm:prSet custT="1"/>
      <dgm:spPr>
        <a:solidFill>
          <a:srgbClr val="009999">
            <a:alpha val="64000"/>
          </a:srgbClr>
        </a:solidFill>
      </dgm:spPr>
      <dgm:t>
        <a:bodyPr/>
        <a:lstStyle/>
        <a:p>
          <a:pPr rtl="0"/>
          <a:r>
            <a:rPr lang="en-US" sz="1800" dirty="0" smtClean="0"/>
            <a:t>Worldwide recognition of the progress achieved locally</a:t>
          </a:r>
          <a:endParaRPr lang="en-US" sz="1800" dirty="0"/>
        </a:p>
      </dgm:t>
    </dgm:pt>
    <dgm:pt modelId="{C5BF6F95-1DF6-4475-9C61-6758F6416521}" type="parTrans" cxnId="{26B3FA07-CA4B-41B1-A221-A9335796D8A5}">
      <dgm:prSet/>
      <dgm:spPr/>
      <dgm:t>
        <a:bodyPr/>
        <a:lstStyle/>
        <a:p>
          <a:endParaRPr lang="en-US" sz="2800"/>
        </a:p>
      </dgm:t>
    </dgm:pt>
    <dgm:pt modelId="{312C4D21-2EEE-43ED-BD4D-907309D8B5DD}" type="sibTrans" cxnId="{26B3FA07-CA4B-41B1-A221-A9335796D8A5}">
      <dgm:prSet/>
      <dgm:spPr/>
      <dgm:t>
        <a:bodyPr/>
        <a:lstStyle/>
        <a:p>
          <a:endParaRPr lang="en-US" sz="2800"/>
        </a:p>
      </dgm:t>
    </dgm:pt>
    <dgm:pt modelId="{50B6CDE0-6B92-4DE4-8D69-F09F7B8824C2}">
      <dgm:prSet custT="1"/>
      <dgm:spPr>
        <a:solidFill>
          <a:srgbClr val="009999">
            <a:alpha val="57000"/>
          </a:srgbClr>
        </a:solidFill>
      </dgm:spPr>
      <dgm:t>
        <a:bodyPr/>
        <a:lstStyle/>
        <a:p>
          <a:pPr rtl="0"/>
          <a:r>
            <a:rPr lang="en-US" sz="1800" dirty="0" smtClean="0"/>
            <a:t>Visibility to champion local and regional leaders on a global level</a:t>
          </a:r>
          <a:endParaRPr lang="en-US" sz="1800" dirty="0"/>
        </a:p>
      </dgm:t>
    </dgm:pt>
    <dgm:pt modelId="{47EC77D1-B353-451E-A4F8-6C2AFAA86177}" type="parTrans" cxnId="{34C0A5B1-76E2-4066-9F78-0E5DE54935AE}">
      <dgm:prSet/>
      <dgm:spPr/>
      <dgm:t>
        <a:bodyPr/>
        <a:lstStyle/>
        <a:p>
          <a:endParaRPr lang="en-US" sz="2800"/>
        </a:p>
      </dgm:t>
    </dgm:pt>
    <dgm:pt modelId="{2198AFA4-5A52-4D43-982D-6CB08B4B18F8}" type="sibTrans" cxnId="{34C0A5B1-76E2-4066-9F78-0E5DE54935AE}">
      <dgm:prSet/>
      <dgm:spPr/>
      <dgm:t>
        <a:bodyPr/>
        <a:lstStyle/>
        <a:p>
          <a:endParaRPr lang="en-US" sz="2800"/>
        </a:p>
      </dgm:t>
    </dgm:pt>
    <dgm:pt modelId="{057502E4-003B-4700-95C7-1E44DA84666A}" type="pres">
      <dgm:prSet presAssocID="{817B7A06-E860-453E-96DC-2755863771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EC0610A-5BAC-4ECC-9D3E-E23CCF577429}" type="pres">
      <dgm:prSet presAssocID="{817B7A06-E860-453E-96DC-275586377139}" presName="Name1" presStyleCnt="0"/>
      <dgm:spPr/>
    </dgm:pt>
    <dgm:pt modelId="{50EC84E8-5550-48B0-9900-70452AA76C9D}" type="pres">
      <dgm:prSet presAssocID="{817B7A06-E860-453E-96DC-275586377139}" presName="cycle" presStyleCnt="0"/>
      <dgm:spPr/>
    </dgm:pt>
    <dgm:pt modelId="{1652ADD5-8D8F-496E-8642-87767F33B862}" type="pres">
      <dgm:prSet presAssocID="{817B7A06-E860-453E-96DC-275586377139}" presName="srcNode" presStyleLbl="node1" presStyleIdx="0" presStyleCnt="6"/>
      <dgm:spPr/>
    </dgm:pt>
    <dgm:pt modelId="{A16E7122-0425-431B-944D-DFAF180D2931}" type="pres">
      <dgm:prSet presAssocID="{817B7A06-E860-453E-96DC-275586377139}" presName="conn" presStyleLbl="parChTrans1D2" presStyleIdx="0" presStyleCnt="1"/>
      <dgm:spPr/>
      <dgm:t>
        <a:bodyPr/>
        <a:lstStyle/>
        <a:p>
          <a:endParaRPr lang="en-US"/>
        </a:p>
      </dgm:t>
    </dgm:pt>
    <dgm:pt modelId="{D0567B89-39DE-4205-846C-4F1B7E667B98}" type="pres">
      <dgm:prSet presAssocID="{817B7A06-E860-453E-96DC-275586377139}" presName="extraNode" presStyleLbl="node1" presStyleIdx="0" presStyleCnt="6"/>
      <dgm:spPr/>
    </dgm:pt>
    <dgm:pt modelId="{FD571CC0-26CB-41A6-B56E-1A235EDFC1B4}" type="pres">
      <dgm:prSet presAssocID="{817B7A06-E860-453E-96DC-275586377139}" presName="dstNode" presStyleLbl="node1" presStyleIdx="0" presStyleCnt="6"/>
      <dgm:spPr/>
    </dgm:pt>
    <dgm:pt modelId="{A7B97BB8-299E-4B50-BB8D-F14BEC77FFC1}" type="pres">
      <dgm:prSet presAssocID="{F55730A6-22CC-49E7-9BB5-FF96CBD15BD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CE580-F613-4347-9DA0-A24D92156B4D}" type="pres">
      <dgm:prSet presAssocID="{F55730A6-22CC-49E7-9BB5-FF96CBD15BDC}" presName="accent_1" presStyleCnt="0"/>
      <dgm:spPr/>
    </dgm:pt>
    <dgm:pt modelId="{9A072E77-C0FD-4639-B34E-E03716BBB100}" type="pres">
      <dgm:prSet presAssocID="{F55730A6-22CC-49E7-9BB5-FF96CBD15BDC}" presName="accentRepeatNode" presStyleLbl="solidFgAcc1" presStyleIdx="0" presStyleCnt="6"/>
      <dgm:spPr>
        <a:ln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6381528F-1B8F-4C46-91CF-E6356A3E8371}" type="pres">
      <dgm:prSet presAssocID="{115D3808-A1D5-429F-9353-E021C17DA50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81DE1-F94E-4DCB-8083-68C1ABEF1D37}" type="pres">
      <dgm:prSet presAssocID="{115D3808-A1D5-429F-9353-E021C17DA501}" presName="accent_2" presStyleCnt="0"/>
      <dgm:spPr/>
    </dgm:pt>
    <dgm:pt modelId="{5DDB6F4E-82DE-4516-AE2D-2ED3CDA70E31}" type="pres">
      <dgm:prSet presAssocID="{115D3808-A1D5-429F-9353-E021C17DA501}" presName="accentRepeatNode" presStyleLbl="solidFgAcc1" presStyleIdx="1" presStyleCnt="6"/>
      <dgm:spPr>
        <a:ln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8633D282-BF78-4890-83BF-D3D82DDADAA6}" type="pres">
      <dgm:prSet presAssocID="{A9C00D40-2C69-4ED2-94C8-46AAB3AD686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DDC1B-97B5-4957-9D77-F37EC0FF35B0}" type="pres">
      <dgm:prSet presAssocID="{A9C00D40-2C69-4ED2-94C8-46AAB3AD6860}" presName="accent_3" presStyleCnt="0"/>
      <dgm:spPr/>
    </dgm:pt>
    <dgm:pt modelId="{0FA527D9-49DA-4EAD-9477-1B5D83FB969F}" type="pres">
      <dgm:prSet presAssocID="{A9C00D40-2C69-4ED2-94C8-46AAB3AD6860}" presName="accentRepeatNode" presStyleLbl="solidFgAcc1" presStyleIdx="2" presStyleCnt="6"/>
      <dgm:spPr>
        <a:ln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A5306A6E-2DD1-470A-B777-DD403D9971E2}" type="pres">
      <dgm:prSet presAssocID="{DF643B86-C48A-44F9-8F9B-D53ACF778145}" presName="text_4" presStyleLbl="node1" presStyleIdx="3" presStyleCnt="6" custLinFactNeighborX="-2168" custLinFactNeighborY="16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64826-5A1E-4EEB-A1B2-06570B7F180A}" type="pres">
      <dgm:prSet presAssocID="{DF643B86-C48A-44F9-8F9B-D53ACF778145}" presName="accent_4" presStyleCnt="0"/>
      <dgm:spPr/>
    </dgm:pt>
    <dgm:pt modelId="{A4F05A49-0923-4DA1-9152-3E08D2C3A3A5}" type="pres">
      <dgm:prSet presAssocID="{DF643B86-C48A-44F9-8F9B-D53ACF778145}" presName="accentRepeatNode" presStyleLbl="solidFgAcc1" presStyleIdx="3" presStyleCnt="6"/>
      <dgm:spPr>
        <a:ln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1A5A73D4-3667-49B7-89BA-31C14A0B0424}" type="pres">
      <dgm:prSet presAssocID="{06DCF5FE-30F2-428A-A27A-CBC9D9F5D02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45A76-5351-488B-8925-5A2B30441CEF}" type="pres">
      <dgm:prSet presAssocID="{06DCF5FE-30F2-428A-A27A-CBC9D9F5D02F}" presName="accent_5" presStyleCnt="0"/>
      <dgm:spPr/>
    </dgm:pt>
    <dgm:pt modelId="{B8B28F7B-E189-44DF-B5E3-8BA34F72BB1E}" type="pres">
      <dgm:prSet presAssocID="{06DCF5FE-30F2-428A-A27A-CBC9D9F5D02F}" presName="accentRepeatNode" presStyleLbl="solidFgAcc1" presStyleIdx="4" presStyleCnt="6"/>
      <dgm:spPr>
        <a:ln>
          <a:solidFill>
            <a:srgbClr val="009999"/>
          </a:solidFill>
        </a:ln>
      </dgm:spPr>
      <dgm:t>
        <a:bodyPr/>
        <a:lstStyle/>
        <a:p>
          <a:endParaRPr lang="en-US"/>
        </a:p>
      </dgm:t>
    </dgm:pt>
    <dgm:pt modelId="{EE7BBBEF-9A1E-4C71-8613-47404DE4AE55}" type="pres">
      <dgm:prSet presAssocID="{50B6CDE0-6B92-4DE4-8D69-F09F7B8824C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68C83-8802-4AD4-B00F-BDB197DEF4D7}" type="pres">
      <dgm:prSet presAssocID="{50B6CDE0-6B92-4DE4-8D69-F09F7B8824C2}" presName="accent_6" presStyleCnt="0"/>
      <dgm:spPr/>
    </dgm:pt>
    <dgm:pt modelId="{E3359C1C-D0A1-42AD-A3C6-7F93D507AC46}" type="pres">
      <dgm:prSet presAssocID="{50B6CDE0-6B92-4DE4-8D69-F09F7B8824C2}" presName="accentRepeatNode" presStyleLbl="solidFgAcc1" presStyleIdx="5" presStyleCnt="6"/>
      <dgm:spPr>
        <a:ln>
          <a:solidFill>
            <a:srgbClr val="009999"/>
          </a:solidFill>
        </a:ln>
      </dgm:spPr>
      <dgm:t>
        <a:bodyPr/>
        <a:lstStyle/>
        <a:p>
          <a:endParaRPr lang="en-US"/>
        </a:p>
      </dgm:t>
    </dgm:pt>
  </dgm:ptLst>
  <dgm:cxnLst>
    <dgm:cxn modelId="{15E95CEE-BC47-4F83-B2E7-ADAB244B2157}" type="presOf" srcId="{06DCF5FE-30F2-428A-A27A-CBC9D9F5D02F}" destId="{1A5A73D4-3667-49B7-89BA-31C14A0B0424}" srcOrd="0" destOrd="0" presId="urn:microsoft.com/office/officeart/2008/layout/VerticalCurvedList"/>
    <dgm:cxn modelId="{26B3FA07-CA4B-41B1-A221-A9335796D8A5}" srcId="{817B7A06-E860-453E-96DC-275586377139}" destId="{06DCF5FE-30F2-428A-A27A-CBC9D9F5D02F}" srcOrd="4" destOrd="0" parTransId="{C5BF6F95-1DF6-4475-9C61-6758F6416521}" sibTransId="{312C4D21-2EEE-43ED-BD4D-907309D8B5DD}"/>
    <dgm:cxn modelId="{D65B1CCE-79F6-465F-AC71-3EF0112D78ED}" srcId="{817B7A06-E860-453E-96DC-275586377139}" destId="{DF643B86-C48A-44F9-8F9B-D53ACF778145}" srcOrd="3" destOrd="0" parTransId="{EC945BA0-465A-4F72-B98E-214F14A6F754}" sibTransId="{8FE2E97F-13E7-4E3C-A4F2-A50F9AC75C71}"/>
    <dgm:cxn modelId="{B9AB164B-E219-4CFA-BC09-944C8AA536C0}" type="presOf" srcId="{F55730A6-22CC-49E7-9BB5-FF96CBD15BDC}" destId="{A7B97BB8-299E-4B50-BB8D-F14BEC77FFC1}" srcOrd="0" destOrd="0" presId="urn:microsoft.com/office/officeart/2008/layout/VerticalCurvedList"/>
    <dgm:cxn modelId="{27F7CEB0-935B-4EB9-B509-8DE8462E9F81}" type="presOf" srcId="{DF643B86-C48A-44F9-8F9B-D53ACF778145}" destId="{A5306A6E-2DD1-470A-B777-DD403D9971E2}" srcOrd="0" destOrd="0" presId="urn:microsoft.com/office/officeart/2008/layout/VerticalCurvedList"/>
    <dgm:cxn modelId="{733F3711-088E-4BA1-812D-DB0D0F025BD0}" srcId="{817B7A06-E860-453E-96DC-275586377139}" destId="{115D3808-A1D5-429F-9353-E021C17DA501}" srcOrd="1" destOrd="0" parTransId="{E8C8E44C-E856-4911-BE6A-CBBC5170DF76}" sibTransId="{8FC32140-898C-4031-8403-E57BBD7E9788}"/>
    <dgm:cxn modelId="{04E05305-CC5F-478C-B461-C2EE9EA2871E}" srcId="{817B7A06-E860-453E-96DC-275586377139}" destId="{A9C00D40-2C69-4ED2-94C8-46AAB3AD6860}" srcOrd="2" destOrd="0" parTransId="{92BB6B07-C9E1-4424-8FA8-103D593C91A1}" sibTransId="{23D7FC92-8C94-4879-8601-FCA0C5717B5B}"/>
    <dgm:cxn modelId="{C9B88E13-C5CF-45E8-8C39-25477D32D162}" type="presOf" srcId="{817B7A06-E860-453E-96DC-275586377139}" destId="{057502E4-003B-4700-95C7-1E44DA84666A}" srcOrd="0" destOrd="0" presId="urn:microsoft.com/office/officeart/2008/layout/VerticalCurvedList"/>
    <dgm:cxn modelId="{0407D214-13F5-43C6-98FD-3B4432D49B33}" srcId="{817B7A06-E860-453E-96DC-275586377139}" destId="{F55730A6-22CC-49E7-9BB5-FF96CBD15BDC}" srcOrd="0" destOrd="0" parTransId="{A97F52D9-399B-4D24-9452-7C7FBD75C153}" sibTransId="{A96D00DD-0E1F-427A-BC68-D907E76A1C6C}"/>
    <dgm:cxn modelId="{34C0A5B1-76E2-4066-9F78-0E5DE54935AE}" srcId="{817B7A06-E860-453E-96DC-275586377139}" destId="{50B6CDE0-6B92-4DE4-8D69-F09F7B8824C2}" srcOrd="5" destOrd="0" parTransId="{47EC77D1-B353-451E-A4F8-6C2AFAA86177}" sibTransId="{2198AFA4-5A52-4D43-982D-6CB08B4B18F8}"/>
    <dgm:cxn modelId="{DA91FFA2-A549-465D-88B7-D2BBB7D13A7C}" type="presOf" srcId="{115D3808-A1D5-429F-9353-E021C17DA501}" destId="{6381528F-1B8F-4C46-91CF-E6356A3E8371}" srcOrd="0" destOrd="0" presId="urn:microsoft.com/office/officeart/2008/layout/VerticalCurvedList"/>
    <dgm:cxn modelId="{1A3B3095-6E0C-4909-A319-8CD11ECC80E1}" type="presOf" srcId="{50B6CDE0-6B92-4DE4-8D69-F09F7B8824C2}" destId="{EE7BBBEF-9A1E-4C71-8613-47404DE4AE55}" srcOrd="0" destOrd="0" presId="urn:microsoft.com/office/officeart/2008/layout/VerticalCurvedList"/>
    <dgm:cxn modelId="{A9BA7972-7B7A-4CF1-91F2-AA7764783AE7}" type="presOf" srcId="{A96D00DD-0E1F-427A-BC68-D907E76A1C6C}" destId="{A16E7122-0425-431B-944D-DFAF180D2931}" srcOrd="0" destOrd="0" presId="urn:microsoft.com/office/officeart/2008/layout/VerticalCurvedList"/>
    <dgm:cxn modelId="{17A5B562-B98A-43B3-95A7-FD96F6EB55EA}" type="presOf" srcId="{A9C00D40-2C69-4ED2-94C8-46AAB3AD6860}" destId="{8633D282-BF78-4890-83BF-D3D82DDADAA6}" srcOrd="0" destOrd="0" presId="urn:microsoft.com/office/officeart/2008/layout/VerticalCurvedList"/>
    <dgm:cxn modelId="{56D5DD7C-A63F-4E52-840D-E99AB6D82B12}" type="presParOf" srcId="{057502E4-003B-4700-95C7-1E44DA84666A}" destId="{8EC0610A-5BAC-4ECC-9D3E-E23CCF577429}" srcOrd="0" destOrd="0" presId="urn:microsoft.com/office/officeart/2008/layout/VerticalCurvedList"/>
    <dgm:cxn modelId="{472265F9-C5B0-4ADF-9B8A-A50176DA7489}" type="presParOf" srcId="{8EC0610A-5BAC-4ECC-9D3E-E23CCF577429}" destId="{50EC84E8-5550-48B0-9900-70452AA76C9D}" srcOrd="0" destOrd="0" presId="urn:microsoft.com/office/officeart/2008/layout/VerticalCurvedList"/>
    <dgm:cxn modelId="{875ED682-20CE-4C8A-88B9-FA88A84FB7C4}" type="presParOf" srcId="{50EC84E8-5550-48B0-9900-70452AA76C9D}" destId="{1652ADD5-8D8F-496E-8642-87767F33B862}" srcOrd="0" destOrd="0" presId="urn:microsoft.com/office/officeart/2008/layout/VerticalCurvedList"/>
    <dgm:cxn modelId="{454F7446-2416-420B-B7C4-A06275B5BE3E}" type="presParOf" srcId="{50EC84E8-5550-48B0-9900-70452AA76C9D}" destId="{A16E7122-0425-431B-944D-DFAF180D2931}" srcOrd="1" destOrd="0" presId="urn:microsoft.com/office/officeart/2008/layout/VerticalCurvedList"/>
    <dgm:cxn modelId="{E85C0335-4D21-44E9-B3F7-94A4B91712F0}" type="presParOf" srcId="{50EC84E8-5550-48B0-9900-70452AA76C9D}" destId="{D0567B89-39DE-4205-846C-4F1B7E667B98}" srcOrd="2" destOrd="0" presId="urn:microsoft.com/office/officeart/2008/layout/VerticalCurvedList"/>
    <dgm:cxn modelId="{82ADA486-6853-4307-8FA2-60F357160E32}" type="presParOf" srcId="{50EC84E8-5550-48B0-9900-70452AA76C9D}" destId="{FD571CC0-26CB-41A6-B56E-1A235EDFC1B4}" srcOrd="3" destOrd="0" presId="urn:microsoft.com/office/officeart/2008/layout/VerticalCurvedList"/>
    <dgm:cxn modelId="{44FA1D58-5AC2-4273-B31F-CCA1943E1524}" type="presParOf" srcId="{8EC0610A-5BAC-4ECC-9D3E-E23CCF577429}" destId="{A7B97BB8-299E-4B50-BB8D-F14BEC77FFC1}" srcOrd="1" destOrd="0" presId="urn:microsoft.com/office/officeart/2008/layout/VerticalCurvedList"/>
    <dgm:cxn modelId="{783B32AB-2BF0-4E98-ABFD-F45BB167B7B0}" type="presParOf" srcId="{8EC0610A-5BAC-4ECC-9D3E-E23CCF577429}" destId="{9F2CE580-F613-4347-9DA0-A24D92156B4D}" srcOrd="2" destOrd="0" presId="urn:microsoft.com/office/officeart/2008/layout/VerticalCurvedList"/>
    <dgm:cxn modelId="{07567733-D66F-4FF4-940B-D3C8F494C477}" type="presParOf" srcId="{9F2CE580-F613-4347-9DA0-A24D92156B4D}" destId="{9A072E77-C0FD-4639-B34E-E03716BBB100}" srcOrd="0" destOrd="0" presId="urn:microsoft.com/office/officeart/2008/layout/VerticalCurvedList"/>
    <dgm:cxn modelId="{56F93E07-42BB-44ED-94B7-884A60FF0E57}" type="presParOf" srcId="{8EC0610A-5BAC-4ECC-9D3E-E23CCF577429}" destId="{6381528F-1B8F-4C46-91CF-E6356A3E8371}" srcOrd="3" destOrd="0" presId="urn:microsoft.com/office/officeart/2008/layout/VerticalCurvedList"/>
    <dgm:cxn modelId="{018FBBF3-6DEE-48F9-AD8E-13E2D3FB2091}" type="presParOf" srcId="{8EC0610A-5BAC-4ECC-9D3E-E23CCF577429}" destId="{40581DE1-F94E-4DCB-8083-68C1ABEF1D37}" srcOrd="4" destOrd="0" presId="urn:microsoft.com/office/officeart/2008/layout/VerticalCurvedList"/>
    <dgm:cxn modelId="{4D36C550-C635-493B-B865-1BE0C9245ED8}" type="presParOf" srcId="{40581DE1-F94E-4DCB-8083-68C1ABEF1D37}" destId="{5DDB6F4E-82DE-4516-AE2D-2ED3CDA70E31}" srcOrd="0" destOrd="0" presId="urn:microsoft.com/office/officeart/2008/layout/VerticalCurvedList"/>
    <dgm:cxn modelId="{6548D2A3-A232-44A5-B1F7-F3D37201C08F}" type="presParOf" srcId="{8EC0610A-5BAC-4ECC-9D3E-E23CCF577429}" destId="{8633D282-BF78-4890-83BF-D3D82DDADAA6}" srcOrd="5" destOrd="0" presId="urn:microsoft.com/office/officeart/2008/layout/VerticalCurvedList"/>
    <dgm:cxn modelId="{EA152933-1074-4F65-96AD-87FCA6411C8F}" type="presParOf" srcId="{8EC0610A-5BAC-4ECC-9D3E-E23CCF577429}" destId="{A62DDC1B-97B5-4957-9D77-F37EC0FF35B0}" srcOrd="6" destOrd="0" presId="urn:microsoft.com/office/officeart/2008/layout/VerticalCurvedList"/>
    <dgm:cxn modelId="{6D32376F-935F-42A3-8652-08D79E71B67F}" type="presParOf" srcId="{A62DDC1B-97B5-4957-9D77-F37EC0FF35B0}" destId="{0FA527D9-49DA-4EAD-9477-1B5D83FB969F}" srcOrd="0" destOrd="0" presId="urn:microsoft.com/office/officeart/2008/layout/VerticalCurvedList"/>
    <dgm:cxn modelId="{605840C0-41A7-40A2-9D20-AEEB206F8855}" type="presParOf" srcId="{8EC0610A-5BAC-4ECC-9D3E-E23CCF577429}" destId="{A5306A6E-2DD1-470A-B777-DD403D9971E2}" srcOrd="7" destOrd="0" presId="urn:microsoft.com/office/officeart/2008/layout/VerticalCurvedList"/>
    <dgm:cxn modelId="{6E2A74F7-87C8-4C5E-A31D-BAD7A19634EE}" type="presParOf" srcId="{8EC0610A-5BAC-4ECC-9D3E-E23CCF577429}" destId="{19A64826-5A1E-4EEB-A1B2-06570B7F180A}" srcOrd="8" destOrd="0" presId="urn:microsoft.com/office/officeart/2008/layout/VerticalCurvedList"/>
    <dgm:cxn modelId="{7F4D214B-2606-466D-A7CE-F73C3BFC6089}" type="presParOf" srcId="{19A64826-5A1E-4EEB-A1B2-06570B7F180A}" destId="{A4F05A49-0923-4DA1-9152-3E08D2C3A3A5}" srcOrd="0" destOrd="0" presId="urn:microsoft.com/office/officeart/2008/layout/VerticalCurvedList"/>
    <dgm:cxn modelId="{4F8CC3D3-475D-4A7F-A06F-FF99AB40EA49}" type="presParOf" srcId="{8EC0610A-5BAC-4ECC-9D3E-E23CCF577429}" destId="{1A5A73D4-3667-49B7-89BA-31C14A0B0424}" srcOrd="9" destOrd="0" presId="urn:microsoft.com/office/officeart/2008/layout/VerticalCurvedList"/>
    <dgm:cxn modelId="{8BE451C3-699A-4DE4-8C1C-ACEE52F5BA3C}" type="presParOf" srcId="{8EC0610A-5BAC-4ECC-9D3E-E23CCF577429}" destId="{AC845A76-5351-488B-8925-5A2B30441CEF}" srcOrd="10" destOrd="0" presId="urn:microsoft.com/office/officeart/2008/layout/VerticalCurvedList"/>
    <dgm:cxn modelId="{4847CEFC-7A43-4541-9018-730D23EB707B}" type="presParOf" srcId="{AC845A76-5351-488B-8925-5A2B30441CEF}" destId="{B8B28F7B-E189-44DF-B5E3-8BA34F72BB1E}" srcOrd="0" destOrd="0" presId="urn:microsoft.com/office/officeart/2008/layout/VerticalCurvedList"/>
    <dgm:cxn modelId="{87B3055E-B8B2-48A5-A1DB-C5AC5F180257}" type="presParOf" srcId="{8EC0610A-5BAC-4ECC-9D3E-E23CCF577429}" destId="{EE7BBBEF-9A1E-4C71-8613-47404DE4AE55}" srcOrd="11" destOrd="0" presId="urn:microsoft.com/office/officeart/2008/layout/VerticalCurvedList"/>
    <dgm:cxn modelId="{22942702-EA76-45C3-B697-3D6AE9FF891D}" type="presParOf" srcId="{8EC0610A-5BAC-4ECC-9D3E-E23CCF577429}" destId="{8E468C83-8802-4AD4-B00F-BDB197DEF4D7}" srcOrd="12" destOrd="0" presId="urn:microsoft.com/office/officeart/2008/layout/VerticalCurvedList"/>
    <dgm:cxn modelId="{06CA7343-A61F-41E6-A834-CE9524CDCC52}" type="presParOf" srcId="{8E468C83-8802-4AD4-B00F-BDB197DEF4D7}" destId="{E3359C1C-D0A1-42AD-A3C6-7F93D507AC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E7122-0425-431B-944D-DFAF180D2931}">
      <dsp:nvSpPr>
        <dsp:cNvPr id="0" name=""/>
        <dsp:cNvSpPr/>
      </dsp:nvSpPr>
      <dsp:spPr>
        <a:xfrm>
          <a:off x="-5858768" y="-896635"/>
          <a:ext cx="6974870" cy="6974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97BB8-299E-4B50-BB8D-F14BEC77FFC1}">
      <dsp:nvSpPr>
        <dsp:cNvPr id="0" name=""/>
        <dsp:cNvSpPr/>
      </dsp:nvSpPr>
      <dsp:spPr>
        <a:xfrm>
          <a:off x="415787" y="272863"/>
          <a:ext cx="7817177" cy="545518"/>
        </a:xfrm>
        <a:prstGeom prst="rect">
          <a:avLst/>
        </a:prstGeom>
        <a:solidFill>
          <a:srgbClr val="009999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0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Learning and cooperation opportunities with other leading cities</a:t>
          </a:r>
          <a:endParaRPr lang="en-US" sz="1800" kern="1200" dirty="0"/>
        </a:p>
      </dsp:txBody>
      <dsp:txXfrm>
        <a:off x="415787" y="272863"/>
        <a:ext cx="7817177" cy="545518"/>
      </dsp:txXfrm>
    </dsp:sp>
    <dsp:sp modelId="{9A072E77-C0FD-4639-B34E-E03716BBB100}">
      <dsp:nvSpPr>
        <dsp:cNvPr id="0" name=""/>
        <dsp:cNvSpPr/>
      </dsp:nvSpPr>
      <dsp:spPr>
        <a:xfrm>
          <a:off x="74837" y="204673"/>
          <a:ext cx="681898" cy="681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1528F-1B8F-4C46-91CF-E6356A3E8371}">
      <dsp:nvSpPr>
        <dsp:cNvPr id="0" name=""/>
        <dsp:cNvSpPr/>
      </dsp:nvSpPr>
      <dsp:spPr>
        <a:xfrm>
          <a:off x="864513" y="1091037"/>
          <a:ext cx="7368450" cy="545518"/>
        </a:xfrm>
        <a:prstGeom prst="rect">
          <a:avLst/>
        </a:prstGeom>
        <a:solidFill>
          <a:srgbClr val="009999">
            <a:alpha val="8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0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Thematic guidance and workshops</a:t>
          </a:r>
          <a:endParaRPr lang="en-US" sz="1800" kern="1200" dirty="0"/>
        </a:p>
      </dsp:txBody>
      <dsp:txXfrm>
        <a:off x="864513" y="1091037"/>
        <a:ext cx="7368450" cy="545518"/>
      </dsp:txXfrm>
    </dsp:sp>
    <dsp:sp modelId="{5DDB6F4E-82DE-4516-AE2D-2ED3CDA70E31}">
      <dsp:nvSpPr>
        <dsp:cNvPr id="0" name=""/>
        <dsp:cNvSpPr/>
      </dsp:nvSpPr>
      <dsp:spPr>
        <a:xfrm>
          <a:off x="523564" y="1022847"/>
          <a:ext cx="681898" cy="681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3D282-BF78-4890-83BF-D3D82DDADAA6}">
      <dsp:nvSpPr>
        <dsp:cNvPr id="0" name=""/>
        <dsp:cNvSpPr/>
      </dsp:nvSpPr>
      <dsp:spPr>
        <a:xfrm>
          <a:off x="1069704" y="1909212"/>
          <a:ext cx="7163259" cy="545518"/>
        </a:xfrm>
        <a:prstGeom prst="rect">
          <a:avLst/>
        </a:prstGeom>
        <a:solidFill>
          <a:srgbClr val="009999">
            <a:alpha val="7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0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Access to experts on renewable energy and energy efficiency</a:t>
          </a:r>
          <a:endParaRPr lang="en-US" sz="1800" kern="1200" dirty="0"/>
        </a:p>
      </dsp:txBody>
      <dsp:txXfrm>
        <a:off x="1069704" y="1909212"/>
        <a:ext cx="7163259" cy="545518"/>
      </dsp:txXfrm>
    </dsp:sp>
    <dsp:sp modelId="{0FA527D9-49DA-4EAD-9477-1B5D83FB969F}">
      <dsp:nvSpPr>
        <dsp:cNvPr id="0" name=""/>
        <dsp:cNvSpPr/>
      </dsp:nvSpPr>
      <dsp:spPr>
        <a:xfrm>
          <a:off x="728755" y="1841022"/>
          <a:ext cx="681898" cy="681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06A6E-2DD1-470A-B777-DD403D9971E2}">
      <dsp:nvSpPr>
        <dsp:cNvPr id="0" name=""/>
        <dsp:cNvSpPr/>
      </dsp:nvSpPr>
      <dsp:spPr>
        <a:xfrm>
          <a:off x="914405" y="2819399"/>
          <a:ext cx="7163259" cy="545518"/>
        </a:xfrm>
        <a:prstGeom prst="rect">
          <a:avLst/>
        </a:prstGeom>
        <a:solidFill>
          <a:srgbClr val="009999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0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Globally promote local solutions and service providers </a:t>
          </a:r>
          <a:endParaRPr lang="en-US" sz="1800" kern="1200" dirty="0"/>
        </a:p>
      </dsp:txBody>
      <dsp:txXfrm>
        <a:off x="914405" y="2819399"/>
        <a:ext cx="7163259" cy="545518"/>
      </dsp:txXfrm>
    </dsp:sp>
    <dsp:sp modelId="{A4F05A49-0923-4DA1-9152-3E08D2C3A3A5}">
      <dsp:nvSpPr>
        <dsp:cNvPr id="0" name=""/>
        <dsp:cNvSpPr/>
      </dsp:nvSpPr>
      <dsp:spPr>
        <a:xfrm>
          <a:off x="728755" y="2658678"/>
          <a:ext cx="681898" cy="681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A73D4-3667-49B7-89BA-31C14A0B0424}">
      <dsp:nvSpPr>
        <dsp:cNvPr id="0" name=""/>
        <dsp:cNvSpPr/>
      </dsp:nvSpPr>
      <dsp:spPr>
        <a:xfrm>
          <a:off x="864513" y="3545043"/>
          <a:ext cx="7368450" cy="545518"/>
        </a:xfrm>
        <a:prstGeom prst="rect">
          <a:avLst/>
        </a:prstGeom>
        <a:solidFill>
          <a:srgbClr val="009999">
            <a:alpha val="6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0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Worldwide recognition of the progress achieved locally</a:t>
          </a:r>
          <a:endParaRPr lang="en-US" sz="1800" kern="1200" dirty="0"/>
        </a:p>
      </dsp:txBody>
      <dsp:txXfrm>
        <a:off x="864513" y="3545043"/>
        <a:ext cx="7368450" cy="545518"/>
      </dsp:txXfrm>
    </dsp:sp>
    <dsp:sp modelId="{B8B28F7B-E189-44DF-B5E3-8BA34F72BB1E}">
      <dsp:nvSpPr>
        <dsp:cNvPr id="0" name=""/>
        <dsp:cNvSpPr/>
      </dsp:nvSpPr>
      <dsp:spPr>
        <a:xfrm>
          <a:off x="523564" y="3476853"/>
          <a:ext cx="681898" cy="681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BBBEF-9A1E-4C71-8613-47404DE4AE55}">
      <dsp:nvSpPr>
        <dsp:cNvPr id="0" name=""/>
        <dsp:cNvSpPr/>
      </dsp:nvSpPr>
      <dsp:spPr>
        <a:xfrm>
          <a:off x="415787" y="4363218"/>
          <a:ext cx="7817177" cy="545518"/>
        </a:xfrm>
        <a:prstGeom prst="rect">
          <a:avLst/>
        </a:prstGeom>
        <a:solidFill>
          <a:srgbClr val="009999">
            <a:alpha val="5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0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Visibility to champion local and regional leaders on a global level</a:t>
          </a:r>
          <a:endParaRPr lang="en-US" sz="1800" kern="1200" dirty="0"/>
        </a:p>
      </dsp:txBody>
      <dsp:txXfrm>
        <a:off x="415787" y="4363218"/>
        <a:ext cx="7817177" cy="545518"/>
      </dsp:txXfrm>
    </dsp:sp>
    <dsp:sp modelId="{E3359C1C-D0A1-42AD-A3C6-7F93D507AC46}">
      <dsp:nvSpPr>
        <dsp:cNvPr id="0" name=""/>
        <dsp:cNvSpPr/>
      </dsp:nvSpPr>
      <dsp:spPr>
        <a:xfrm>
          <a:off x="74837" y="4295028"/>
          <a:ext cx="681898" cy="681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0B6B2-D2E0-4DA2-ADA7-D60499B28706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496AB-F0B1-458F-89ED-D75CC7B7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activity brought to you in the context</a:t>
            </a:r>
            <a:r>
              <a:rPr lang="en-US" baseline="0" dirty="0" smtClean="0"/>
              <a:t> of the 100% Renewable Energy Cities and Regions Network, ICLEI’s thematic community on renewable energy transition and a contribution to the multistakeholder Global 100%RE Campaign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96AB-F0B1-458F-89ED-D75CC7B757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8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activity brought to you in the context</a:t>
            </a:r>
            <a:r>
              <a:rPr lang="en-US" baseline="0" dirty="0" smtClean="0"/>
              <a:t> of the 100% Renewable Energy Cities and Regions Network, ICLEI’s thematic community on renewable energy transition and a contribution to the multistakeholder Global 100%RE Campaign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96AB-F0B1-458F-89ED-D75CC7B757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8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-US" sz="1200" dirty="0" smtClean="0"/>
              <a:t>Learning and cooperation opportunities with other leading cities</a:t>
            </a:r>
          </a:p>
          <a:p>
            <a:pPr lvl="0" rtl="0"/>
            <a:r>
              <a:rPr lang="en-US" sz="1200" dirty="0" smtClean="0"/>
              <a:t>Thematic guidance and workshops</a:t>
            </a:r>
          </a:p>
          <a:p>
            <a:pPr lvl="0" rtl="0"/>
            <a:r>
              <a:rPr lang="en-US" sz="1200" dirty="0" smtClean="0"/>
              <a:t>Access to experts on renewable energy and energy efficiency</a:t>
            </a:r>
          </a:p>
          <a:p>
            <a:pPr lvl="0" rtl="0"/>
            <a:r>
              <a:rPr lang="en-US" sz="1200" dirty="0" smtClean="0"/>
              <a:t>Opportunity to globally promote local solutions and service providers </a:t>
            </a:r>
          </a:p>
          <a:p>
            <a:pPr lvl="0" rtl="0"/>
            <a:r>
              <a:rPr lang="en-US" sz="1200" dirty="0" smtClean="0"/>
              <a:t>Worldwide recognition of the progress achieved locally</a:t>
            </a:r>
          </a:p>
          <a:p>
            <a:pPr lvl="0" rtl="0"/>
            <a:r>
              <a:rPr lang="en-US" sz="1200" dirty="0" smtClean="0"/>
              <a:t>Visibility to champion local and regional leaders on global level</a:t>
            </a:r>
          </a:p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34C87AB-62DE-4A16-98A9-E7B3924D552E}" type="slidenum">
              <a:rPr lang="en-IN" altLang="en-US" smtClean="0">
                <a:latin typeface="Arial" charset="0"/>
                <a:cs typeface="Arial" charset="0"/>
              </a:rPr>
              <a:pPr/>
              <a:t>3</a:t>
            </a:fld>
            <a:endParaRPr lang="en-I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575" marR="0" indent="-2825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81838" algn="l"/>
                <a:tab pos="7475538" algn="l"/>
                <a:tab pos="7869238" algn="l"/>
              </a:tabLst>
              <a:defRPr/>
            </a:pPr>
            <a:r>
              <a:rPr lang="en-GB" altLang="en-US" sz="1200" baseline="0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Local governments are demonstrating that it is possible to achieve such targets such as the City of Aspen that is now distributing 100%RE electricity through its municipal utility. </a:t>
            </a:r>
          </a:p>
          <a:p>
            <a:pPr marL="282575" marR="0" indent="-2825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81838" algn="l"/>
                <a:tab pos="7475538" algn="l"/>
                <a:tab pos="7869238" algn="l"/>
              </a:tabLst>
              <a:defRPr/>
            </a:pPr>
            <a:endParaRPr lang="en-GB" altLang="en-US" sz="1200" dirty="0" smtClean="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  <a:p>
            <a:pPr marL="282575" marR="0" indent="-2825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081838" algn="l"/>
                <a:tab pos="7475538" algn="l"/>
                <a:tab pos="7869238" algn="l"/>
              </a:tabLst>
              <a:defRPr/>
            </a:pPr>
            <a:r>
              <a:rPr lang="en-GB" altLang="en-US" sz="1200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The reasons that motivate cities to make</a:t>
            </a:r>
            <a:r>
              <a:rPr lang="en-GB" altLang="en-US" sz="1200" baseline="0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 such ambitious targets usually include health benefits, energy security and accessibility, socio-economic development and climate change mitigation and resilience. The local government representatives here with us today will surely share more details on this.</a:t>
            </a:r>
          </a:p>
          <a:p>
            <a:pPr marL="282575" indent="-282575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7081838" algn="l"/>
                <a:tab pos="7475538" algn="l"/>
                <a:tab pos="7869238" algn="l"/>
              </a:tabLst>
            </a:pPr>
            <a:endParaRPr lang="de-DE" altLang="en-US" sz="1200" dirty="0" smtClean="0">
              <a:solidFill>
                <a:srgbClr val="009C95"/>
              </a:solidFill>
            </a:endParaRPr>
          </a:p>
          <a:p>
            <a:pPr marL="282575" indent="-282575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7081838" algn="l"/>
                <a:tab pos="7475538" algn="l"/>
                <a:tab pos="7869238" algn="l"/>
              </a:tabLst>
            </a:pPr>
            <a:r>
              <a:rPr lang="de-DE" altLang="en-US" sz="1200" dirty="0" smtClean="0">
                <a:solidFill>
                  <a:srgbClr val="009C95"/>
                </a:solidFill>
              </a:rPr>
              <a:t>11 Cities are formally participating = have submitted</a:t>
            </a:r>
            <a:r>
              <a:rPr lang="de-DE" altLang="en-US" sz="1200" baseline="0" dirty="0" smtClean="0">
                <a:solidFill>
                  <a:srgbClr val="009C95"/>
                </a:solidFill>
              </a:rPr>
              <a:t> signed application form and recieved confirmation letter</a:t>
            </a:r>
          </a:p>
          <a:p>
            <a:pPr marL="282575" indent="-282575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7081838" algn="l"/>
                <a:tab pos="7475538" algn="l"/>
                <a:tab pos="7869238" algn="l"/>
              </a:tabLst>
            </a:pPr>
            <a:endParaRPr lang="de-DE" altLang="en-US" sz="1200" baseline="0" dirty="0" smtClean="0">
              <a:solidFill>
                <a:srgbClr val="009C95"/>
              </a:solidFill>
              <a:ea typeface="SimSun" pitchFamily="2" charset="-122"/>
              <a:cs typeface="Arial" pitchFamily="34" charset="0"/>
            </a:endParaRPr>
          </a:p>
          <a:p>
            <a:pPr marL="282575" indent="-282575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7081838" algn="l"/>
                <a:tab pos="7475538" algn="l"/>
                <a:tab pos="7869238" algn="l"/>
              </a:tabLst>
            </a:pPr>
            <a:r>
              <a:rPr lang="en-GB" altLang="en-US" sz="1200" dirty="0" smtClean="0">
                <a:solidFill>
                  <a:srgbClr val="000000"/>
                </a:solidFill>
                <a:ea typeface="SimSun" pitchFamily="2" charset="-122"/>
                <a:cs typeface="Arial" pitchFamily="34" charset="0"/>
              </a:rPr>
              <a:t>Yet, challenges remain: policy, governance, technology, financial, market organization, local capacities, etc.</a:t>
            </a:r>
          </a:p>
          <a:p>
            <a:pPr marL="282575" indent="-282575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7081838" algn="l"/>
                <a:tab pos="7475538" algn="l"/>
                <a:tab pos="7869238" algn="l"/>
              </a:tabLst>
            </a:pPr>
            <a:r>
              <a:rPr lang="de-DE" altLang="en-US" sz="1200" kern="0" dirty="0" smtClean="0">
                <a:solidFill>
                  <a:srgbClr val="009C95"/>
                </a:solidFill>
              </a:rPr>
              <a:t>What support is available?</a:t>
            </a:r>
            <a:endParaRPr lang="en-US" altLang="en-US" sz="1200" kern="0" dirty="0" smtClean="0">
              <a:solidFill>
                <a:srgbClr val="009C95"/>
              </a:solidFill>
            </a:endParaRPr>
          </a:p>
          <a:p>
            <a:pPr marL="282575" indent="-282575">
              <a:spcBef>
                <a:spcPts val="600"/>
              </a:spcBef>
              <a:spcAft>
                <a:spcPct val="0"/>
              </a:spcAft>
              <a:buFontTx/>
              <a:buChar char="•"/>
              <a:tabLst>
                <a:tab pos="7081838" algn="l"/>
                <a:tab pos="7475538" algn="l"/>
                <a:tab pos="7869238" algn="l"/>
              </a:tabLst>
            </a:pPr>
            <a:endParaRPr lang="en-GB" altLang="en-US" sz="1200" baseline="0" dirty="0" smtClean="0">
              <a:solidFill>
                <a:srgbClr val="000000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96AB-F0B1-458F-89ED-D75CC7B757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PT" altLang="en-US" sz="13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400" smtClean="0"/>
              <a:t>Click to edit Master title style</a:t>
            </a:r>
            <a:endParaRPr sz="4400"/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0626" y="304800"/>
            <a:ext cx="1328368" cy="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400" smtClean="0"/>
              <a:t>Click to edit Master title style</a:t>
            </a:r>
            <a:endParaRPr sz="4400"/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6480" y="6247376"/>
            <a:ext cx="2131200" cy="473810"/>
          </a:xfrm>
          <a:prstGeom prst="rect">
            <a:avLst/>
          </a:prstGeom>
        </p:spPr>
        <p:txBody>
          <a:bodyPr/>
          <a:lstStyle/>
          <a:p>
            <a:fld id="{6DBFE26F-A11B-4CB0-BB32-C64249655400}" type="datetimeFigureOut">
              <a:rPr lang="en-US" smtClean="0"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7680" y="6247376"/>
            <a:ext cx="2897280" cy="4738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9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400" smtClean="0"/>
              <a:t>Click to edit Master title style</a:t>
            </a:r>
            <a:endParaRPr sz="4400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lang="en-US" sz="4000" b="1" cap="all" smtClean="0"/>
              <a:t>Click to edit Master title style</a:t>
            </a:r>
            <a:endParaRPr sz="4000" b="1" cap="all"/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smtClean="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400" smtClean="0"/>
              <a:t>Click to edit Master title style</a:t>
            </a:r>
            <a:endParaRPr sz="4400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lang="en-US" sz="2800" smtClean="0"/>
              <a:t>Click to edit Master text styles</a:t>
            </a:r>
          </a:p>
          <a:p>
            <a:pPr lvl="1">
              <a:defRPr sz="1800"/>
            </a:pPr>
            <a:r>
              <a:rPr lang="en-US" sz="2800" smtClean="0"/>
              <a:t>Second level</a:t>
            </a:r>
          </a:p>
          <a:p>
            <a:pPr lvl="2">
              <a:defRPr sz="1800"/>
            </a:pPr>
            <a:r>
              <a:rPr lang="en-US" sz="2800" smtClean="0"/>
              <a:t>Third level</a:t>
            </a:r>
          </a:p>
          <a:p>
            <a:pPr lvl="3">
              <a:defRPr sz="1800"/>
            </a:pPr>
            <a:r>
              <a:rPr lang="en-US" sz="2800" smtClean="0"/>
              <a:t>Fourth level</a:t>
            </a:r>
          </a:p>
          <a:p>
            <a:pPr lvl="4">
              <a:defRPr sz="1800"/>
            </a:pPr>
            <a:r>
              <a:rPr lang="en-US" sz="2800" smtClean="0"/>
              <a:t>Fifth level</a:t>
            </a:r>
            <a:endParaRPr sz="2800"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400" smtClean="0"/>
              <a:t>Click to edit Master title style</a:t>
            </a:r>
            <a:endParaRPr sz="4400"/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lang="en-US" sz="2400" b="1" smtClean="0"/>
              <a:t>Click to edit Master text styles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lang="en-US" sz="2000" b="1" smtClean="0"/>
              <a:t>Click to edit Master title style</a:t>
            </a:r>
            <a:endParaRPr sz="2000" b="1"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lang="en-US" sz="2000" b="1" smtClean="0"/>
              <a:t>Click to edit Master title style</a:t>
            </a:r>
            <a:endParaRPr sz="2000" b="1"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lang="en-US" sz="1400" smtClean="0"/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400" smtClean="0"/>
              <a:t>Click to edit Master title style</a:t>
            </a:r>
            <a:endParaRPr sz="4400"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370626" y="304800"/>
            <a:ext cx="1328368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 descr="C:\Users\margaret.keener\Desktop\green curv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-990600" y="5105400"/>
            <a:ext cx="10591800" cy="20139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5"/>
            <a:ext cx="6644779" cy="118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lang="en-US" sz="4400" smtClean="0"/>
              <a:t>Click to edit Master title style</a:t>
            </a:r>
            <a:endParaRPr sz="4400"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lang="en-US" sz="3200" smtClean="0"/>
              <a:t>Click to edit Master text styles</a:t>
            </a:r>
          </a:p>
          <a:p>
            <a:pPr lvl="1">
              <a:defRPr sz="1800"/>
            </a:pPr>
            <a:r>
              <a:rPr lang="en-US" sz="3200" smtClean="0"/>
              <a:t>Second level</a:t>
            </a:r>
          </a:p>
          <a:p>
            <a:pPr lvl="2">
              <a:defRPr sz="1800"/>
            </a:pPr>
            <a:r>
              <a:rPr lang="en-US" sz="3200" smtClean="0"/>
              <a:t>Third level</a:t>
            </a:r>
          </a:p>
          <a:p>
            <a:pPr lvl="3">
              <a:defRPr sz="1800"/>
            </a:pPr>
            <a:r>
              <a:rPr lang="en-US" sz="3200" smtClean="0"/>
              <a:t>Fourth level</a:t>
            </a:r>
          </a:p>
          <a:p>
            <a:pPr lvl="4">
              <a:defRPr sz="1800"/>
            </a:pPr>
            <a:r>
              <a:rPr lang="en-US" sz="3200" smtClean="0"/>
              <a:t>Fifth level</a:t>
            </a:r>
            <a:endParaRPr sz="3200"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5257800" y="6404292"/>
            <a:ext cx="34290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257F8EC7-6599-447F-BAC3-A5E9EC2886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eaLnBrk="1" hangingPunct="1">
        <a:defRPr sz="4400">
          <a:latin typeface="Open Sans "/>
          <a:ea typeface="Open Sans "/>
          <a:cs typeface="Open Sans "/>
          <a:sym typeface="Open Sans "/>
        </a:defRPr>
      </a:lvl1pPr>
      <a:lvl2pPr algn="ctr" eaLnBrk="1" hangingPunct="1">
        <a:defRPr sz="4400">
          <a:latin typeface="Open Sans "/>
          <a:ea typeface="Open Sans "/>
          <a:cs typeface="Open Sans "/>
          <a:sym typeface="Open Sans "/>
        </a:defRPr>
      </a:lvl2pPr>
      <a:lvl3pPr algn="ctr" eaLnBrk="1" hangingPunct="1">
        <a:defRPr sz="4400">
          <a:latin typeface="Open Sans "/>
          <a:ea typeface="Open Sans "/>
          <a:cs typeface="Open Sans "/>
          <a:sym typeface="Open Sans "/>
        </a:defRPr>
      </a:lvl3pPr>
      <a:lvl4pPr algn="ctr" eaLnBrk="1" hangingPunct="1">
        <a:defRPr sz="4400">
          <a:latin typeface="Open Sans "/>
          <a:ea typeface="Open Sans "/>
          <a:cs typeface="Open Sans "/>
          <a:sym typeface="Open Sans "/>
        </a:defRPr>
      </a:lvl4pPr>
      <a:lvl5pPr algn="ctr" eaLnBrk="1" hangingPunct="1">
        <a:defRPr sz="4400">
          <a:latin typeface="Open Sans "/>
          <a:ea typeface="Open Sans "/>
          <a:cs typeface="Open Sans "/>
          <a:sym typeface="Open Sans "/>
        </a:defRPr>
      </a:lvl5pPr>
      <a:lvl6pPr algn="ctr" eaLnBrk="1" hangingPunct="1">
        <a:defRPr sz="4400">
          <a:latin typeface="Open Sans "/>
          <a:ea typeface="Open Sans "/>
          <a:cs typeface="Open Sans "/>
          <a:sym typeface="Open Sans "/>
        </a:defRPr>
      </a:lvl6pPr>
      <a:lvl7pPr algn="ctr" eaLnBrk="1" hangingPunct="1">
        <a:defRPr sz="4400">
          <a:latin typeface="Open Sans "/>
          <a:ea typeface="Open Sans "/>
          <a:cs typeface="Open Sans "/>
          <a:sym typeface="Open Sans "/>
        </a:defRPr>
      </a:lvl7pPr>
      <a:lvl8pPr algn="ctr" eaLnBrk="1" hangingPunct="1">
        <a:defRPr sz="4400">
          <a:latin typeface="Open Sans "/>
          <a:ea typeface="Open Sans "/>
          <a:cs typeface="Open Sans "/>
          <a:sym typeface="Open Sans "/>
        </a:defRPr>
      </a:lvl8pPr>
      <a:lvl9pPr algn="ctr" eaLnBrk="1" hangingPunct="1">
        <a:defRPr sz="4400">
          <a:latin typeface="Open Sans "/>
          <a:ea typeface="Open Sans "/>
          <a:cs typeface="Open Sans "/>
          <a:sym typeface="Open Sans "/>
        </a:defRPr>
      </a:lvl9pPr>
    </p:titleStyle>
    <p:bodyStyle>
      <a:lvl1pPr marL="342900" indent="-342900" eaLnBrk="1" hangingPunct="1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1pPr>
      <a:lvl2pPr marL="783771" indent="-326571" eaLnBrk="1" hangingPunct="1">
        <a:spcBef>
          <a:spcPts val="700"/>
        </a:spcBef>
        <a:buSzPct val="100000"/>
        <a:buFont typeface="Arial"/>
        <a:buChar char="–"/>
        <a:defRPr sz="3200">
          <a:latin typeface="Open Sans"/>
          <a:ea typeface="Open Sans"/>
          <a:cs typeface="Open Sans"/>
          <a:sym typeface="Open Sans"/>
        </a:defRPr>
      </a:lvl2pPr>
      <a:lvl3pPr marL="1219200" indent="-304800" eaLnBrk="1" hangingPunct="1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3pPr>
      <a:lvl4pPr marL="1737360" indent="-365760" eaLnBrk="1" hangingPunct="1">
        <a:spcBef>
          <a:spcPts val="700"/>
        </a:spcBef>
        <a:buSzPct val="100000"/>
        <a:buFont typeface="Arial"/>
        <a:buChar char="–"/>
        <a:defRPr sz="3200">
          <a:latin typeface="Open Sans"/>
          <a:ea typeface="Open Sans"/>
          <a:cs typeface="Open Sans"/>
          <a:sym typeface="Open Sans"/>
        </a:defRPr>
      </a:lvl4pPr>
      <a:lvl5pPr marL="2194560" indent="-365760" eaLnBrk="1" hangingPunct="1">
        <a:spcBef>
          <a:spcPts val="700"/>
        </a:spcBef>
        <a:buSzPct val="100000"/>
        <a:buFont typeface="Arial"/>
        <a:buChar char="»"/>
        <a:defRPr sz="3200">
          <a:latin typeface="Open Sans"/>
          <a:ea typeface="Open Sans"/>
          <a:cs typeface="Open Sans"/>
          <a:sym typeface="Open Sans"/>
        </a:defRPr>
      </a:lvl5pPr>
      <a:lvl6pPr marL="2651760" indent="-365760" eaLnBrk="1" hangingPunct="1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6pPr>
      <a:lvl7pPr marL="3108960" indent="-365760" eaLnBrk="1" hangingPunct="1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7pPr>
      <a:lvl8pPr marL="3566159" indent="-365759" eaLnBrk="1" hangingPunct="1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8pPr>
      <a:lvl9pPr marL="4023359" indent="-365759" eaLnBrk="1" hangingPunct="1">
        <a:spcBef>
          <a:spcPts val="700"/>
        </a:spcBef>
        <a:buSzPct val="100000"/>
        <a:buFont typeface="Arial"/>
        <a:buChar char="•"/>
        <a:defRPr sz="3200">
          <a:latin typeface="Open Sans"/>
          <a:ea typeface="Open Sans"/>
          <a:cs typeface="Open Sans"/>
          <a:sym typeface="Open Sans"/>
        </a:defRPr>
      </a:lvl9pPr>
    </p:bodyStyle>
    <p:otherStyle>
      <a:lvl1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1pPr>
      <a:lvl2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2pPr>
      <a:lvl3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3pPr>
      <a:lvl4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4pPr>
      <a:lvl5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5pPr>
      <a:lvl6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6pPr>
      <a:lvl7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7pPr>
      <a:lvl8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8pPr>
      <a:lvl9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ei.org/lowcarboncity/100RE" TargetMode="External"/><Relationship Id="rId4" Type="http://schemas.openxmlformats.org/officeDocument/2006/relationships/hyperlink" Target="http://carbonn.org/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0" b="13480"/>
          <a:stretch/>
        </p:blipFill>
        <p:spPr>
          <a:xfrm flipH="1">
            <a:off x="0" y="1295400"/>
            <a:ext cx="9144000" cy="3825815"/>
          </a:xfrm>
          <a:prstGeom prst="rect">
            <a:avLst/>
          </a:prstGeom>
        </p:spPr>
      </p:pic>
      <p:pic>
        <p:nvPicPr>
          <p:cNvPr id="4" name="image4.png" descr="C:\Users\margaret.keener\Desktop\greencurve cover.png"/>
          <p:cNvPicPr/>
          <p:nvPr/>
        </p:nvPicPr>
        <p:blipFill>
          <a:blip r:embed="rId4">
            <a:extLst/>
          </a:blip>
          <a:srcRect t="25287" b="41697"/>
          <a:stretch>
            <a:fillRect/>
          </a:stretch>
        </p:blipFill>
        <p:spPr>
          <a:xfrm>
            <a:off x="-914400" y="2641600"/>
            <a:ext cx="10635552" cy="496613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57"/>
          <p:cNvSpPr/>
          <p:nvPr/>
        </p:nvSpPr>
        <p:spPr>
          <a:xfrm>
            <a:off x="584200" y="5176274"/>
            <a:ext cx="8229601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lang="en-US" sz="3200" dirty="0" smtClean="0">
                <a:solidFill>
                  <a:srgbClr val="FFFFFF"/>
                </a:solidFill>
                <a:latin typeface="Open Sans "/>
                <a:ea typeface="Open Sans" pitchFamily="34" charset="0"/>
                <a:cs typeface="Open Sans" pitchFamily="34" charset="0"/>
                <a:sym typeface="Open Sans "/>
              </a:rPr>
              <a:t>Global </a:t>
            </a:r>
            <a:r>
              <a:rPr lang="en-US" sz="3200" dirty="0">
                <a:solidFill>
                  <a:srgbClr val="FFFFFF"/>
                </a:solidFill>
                <a:latin typeface="Open Sans "/>
                <a:ea typeface="Open Sans" pitchFamily="34" charset="0"/>
                <a:cs typeface="Open Sans" pitchFamily="34" charset="0"/>
                <a:sym typeface="Open Sans "/>
              </a:rPr>
              <a:t>100% RE Cities &amp; Regions </a:t>
            </a:r>
            <a:r>
              <a:rPr lang="en-US" sz="3200" dirty="0" smtClean="0">
                <a:solidFill>
                  <a:srgbClr val="FFFFFF"/>
                </a:solidFill>
                <a:latin typeface="Open Sans "/>
                <a:ea typeface="Open Sans" pitchFamily="34" charset="0"/>
                <a:cs typeface="Open Sans" pitchFamily="34" charset="0"/>
                <a:sym typeface="Open Sans "/>
              </a:rPr>
              <a:t>Network</a:t>
            </a:r>
          </a:p>
          <a:p>
            <a:pPr lvl="0"/>
            <a:endParaRPr lang="de-DE" i="1" dirty="0" smtClean="0">
              <a:solidFill>
                <a:srgbClr val="FFFFFF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"/>
            </a:endParaRPr>
          </a:p>
          <a:p>
            <a:pPr lvl="0"/>
            <a:r>
              <a:rPr lang="de-DE" i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Michael Dean, </a:t>
            </a:r>
            <a:r>
              <a:rPr lang="de-DE" i="1" dirty="0" err="1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Climate</a:t>
            </a:r>
            <a:r>
              <a:rPr lang="de-DE" i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 </a:t>
            </a:r>
            <a:r>
              <a:rPr lang="de-DE" i="1" dirty="0" err="1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and</a:t>
            </a:r>
            <a:r>
              <a:rPr lang="de-DE" i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 </a:t>
            </a:r>
            <a:r>
              <a:rPr lang="de-DE" i="1" dirty="0" err="1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Energy</a:t>
            </a:r>
            <a:r>
              <a:rPr lang="de-DE" i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 Project </a:t>
            </a:r>
            <a:r>
              <a:rPr lang="de-DE" i="1" dirty="0" err="1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Coordinator</a:t>
            </a:r>
            <a:r>
              <a:rPr lang="de-DE" i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, ICLEI Canada</a:t>
            </a:r>
          </a:p>
          <a:p>
            <a:pPr lvl="0">
              <a:spcBef>
                <a:spcPts val="600"/>
              </a:spcBef>
            </a:pPr>
            <a:r>
              <a:rPr lang="en-US" sz="1400" i="1" dirty="0" smtClean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"/>
              </a:rPr>
              <a:t>Renewable Cities Forum, Vancouver, 18 May 2017 </a:t>
            </a:r>
            <a:endParaRPr sz="1400" i="1" dirty="0">
              <a:solidFill>
                <a:srgbClr val="FFFFFF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3430235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0" b="13480"/>
          <a:stretch/>
        </p:blipFill>
        <p:spPr>
          <a:xfrm flipH="1">
            <a:off x="0" y="1295400"/>
            <a:ext cx="9144000" cy="396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524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9C95"/>
                </a:solidFill>
              </a:rPr>
              <a:t>Global 100% RE </a:t>
            </a:r>
            <a:br>
              <a:rPr lang="en-US" sz="3600" b="1" dirty="0">
                <a:solidFill>
                  <a:srgbClr val="009C95"/>
                </a:solidFill>
              </a:rPr>
            </a:br>
            <a:r>
              <a:rPr lang="en-US" sz="3600" b="1" dirty="0">
                <a:solidFill>
                  <a:srgbClr val="009C95"/>
                </a:solidFill>
              </a:rPr>
              <a:t>Cities and Regions Network</a:t>
            </a:r>
            <a:endParaRPr lang="en-US" sz="3600" b="1" dirty="0">
              <a:solidFill>
                <a:srgbClr val="009999"/>
              </a:solidFill>
              <a:latin typeface="Open Sans "/>
              <a:ea typeface="Open Sans" pitchFamily="34" charset="0"/>
              <a:cs typeface="Open Sans" pitchFamily="34" charset="0"/>
              <a:sym typeface="Open Sans 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>
          <a:xfrm>
            <a:off x="381000" y="1524001"/>
            <a:ext cx="6934200" cy="3276600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      Cities</a:t>
            </a:r>
            <a:r>
              <a:rPr lang="en-US" sz="2200" dirty="0">
                <a:solidFill>
                  <a:schemeClr val="tx1"/>
                </a:solidFill>
              </a:rPr>
              <a:t>, towns and regions with: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b="1" dirty="0"/>
              <a:t>100% RE target in at least one sector </a:t>
            </a:r>
            <a:r>
              <a:rPr lang="en-US" sz="2200" dirty="0" smtClean="0"/>
              <a:t>or </a:t>
            </a:r>
            <a:r>
              <a:rPr lang="en-US" sz="2200" b="1" dirty="0" smtClean="0"/>
              <a:t>commitment </a:t>
            </a:r>
            <a:r>
              <a:rPr lang="en-US" sz="2200" b="1" dirty="0"/>
              <a:t>to explore the 100% RE </a:t>
            </a:r>
            <a:r>
              <a:rPr lang="en-US" sz="2200" b="1" dirty="0" smtClean="0"/>
              <a:t>pathway</a:t>
            </a:r>
            <a:endParaRPr lang="en-US" sz="2200" dirty="0"/>
          </a:p>
          <a:p>
            <a:pPr lvl="1"/>
            <a:r>
              <a:rPr lang="en-US" sz="2200" dirty="0"/>
              <a:t>interest in </a:t>
            </a:r>
            <a:r>
              <a:rPr lang="en-US" sz="2200" b="1" dirty="0"/>
              <a:t>international </a:t>
            </a:r>
            <a:r>
              <a:rPr lang="en-US" sz="2200" b="1" dirty="0" smtClean="0"/>
              <a:t>cooperation</a:t>
            </a:r>
          </a:p>
          <a:p>
            <a:pPr marL="457200" lvl="1" indent="0" algn="l">
              <a:buNone/>
            </a:pPr>
            <a:r>
              <a:rPr lang="en-US" sz="2200" b="1" dirty="0">
                <a:solidFill>
                  <a:schemeClr val="tx1"/>
                </a:solidFill>
              </a:rPr>
              <a:t>Platform for knowledge exchange and policy dialogue with other leading </a:t>
            </a:r>
            <a:r>
              <a:rPr lang="en-US" sz="2200" b="1" dirty="0" smtClean="0">
                <a:solidFill>
                  <a:schemeClr val="tx1"/>
                </a:solidFill>
              </a:rPr>
              <a:t>cities</a:t>
            </a:r>
          </a:p>
          <a:p>
            <a:pPr lvl="1" algn="l"/>
            <a:r>
              <a:rPr lang="en-US" sz="2200" dirty="0" smtClean="0"/>
              <a:t>inclusive, global</a:t>
            </a:r>
            <a:endParaRPr lang="en-US" sz="2200" dirty="0"/>
          </a:p>
          <a:p>
            <a:pPr marL="795338" lvl="1" indent="-325438"/>
            <a:r>
              <a:rPr lang="en-US" sz="2200" dirty="0" smtClean="0"/>
              <a:t>free </a:t>
            </a:r>
            <a:r>
              <a:rPr lang="en-US" sz="2200" dirty="0"/>
              <a:t>of </a:t>
            </a:r>
            <a:r>
              <a:rPr lang="en-US" sz="2200" dirty="0" smtClean="0"/>
              <a:t>charge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1666875" cy="75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459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24534957"/>
              </p:ext>
            </p:extLst>
          </p:nvPr>
        </p:nvGraphicFramePr>
        <p:xfrm>
          <a:off x="381000" y="1219200"/>
          <a:ext cx="830580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1" y="260351"/>
            <a:ext cx="6781799" cy="1187449"/>
          </a:xfr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pPr algn="l" defTabSz="795527"/>
            <a:r>
              <a:rPr lang="en-US" sz="3400" dirty="0" smtClean="0">
                <a:solidFill>
                  <a:srgbClr val="009C95"/>
                </a:solidFill>
              </a:rPr>
              <a:t>Benefits of engaging</a:t>
            </a:r>
            <a:endParaRPr lang="en-US" altLang="en-US" sz="3400" dirty="0">
              <a:solidFill>
                <a:srgbClr val="009C95"/>
              </a:solidFill>
            </a:endParaRPr>
          </a:p>
        </p:txBody>
      </p:sp>
      <p:sp>
        <p:nvSpPr>
          <p:cNvPr id="8" name="Shape 91"/>
          <p:cNvSpPr/>
          <p:nvPr/>
        </p:nvSpPr>
        <p:spPr>
          <a:xfrm>
            <a:off x="457200" y="1295400"/>
            <a:ext cx="8458202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182327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8229600" cy="44196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29" name="Rectangular Callout 28"/>
          <p:cNvSpPr/>
          <p:nvPr/>
        </p:nvSpPr>
        <p:spPr>
          <a:xfrm flipH="1">
            <a:off x="1648690" y="2186973"/>
            <a:ext cx="1447800" cy="646327"/>
          </a:xfrm>
          <a:prstGeom prst="wedgeRectCallout">
            <a:avLst>
              <a:gd name="adj1" fmla="val 62388"/>
              <a:gd name="adj2" fmla="val 84713"/>
            </a:avLst>
          </a:prstGeom>
          <a:solidFill>
            <a:schemeClr val="bg1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Saanich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Learning city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81000" y="1295400"/>
            <a:ext cx="8458202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31751"/>
            <a:ext cx="7010400" cy="1187449"/>
          </a:xfrm>
          <a:ln w="12700">
            <a:miter lim="400000"/>
          </a:ln>
        </p:spPr>
        <p:txBody>
          <a:bodyPr lIns="45718" tIns="45718" rIns="45718" bIns="45718" anchor="ctr">
            <a:normAutofit fontScale="90000"/>
          </a:bodyPr>
          <a:lstStyle/>
          <a:p>
            <a:pPr algn="l" defTabSz="795527"/>
            <a:r>
              <a:rPr lang="en-US" altLang="en-US" sz="3828" dirty="0" smtClean="0">
                <a:solidFill>
                  <a:srgbClr val="009C95"/>
                </a:solidFill>
              </a:rPr>
              <a:t>Meet some of the Cities </a:t>
            </a:r>
            <a:r>
              <a:rPr lang="en-US" altLang="en-US" sz="3600" dirty="0" smtClean="0">
                <a:solidFill>
                  <a:srgbClr val="009C95"/>
                </a:solidFill>
              </a:rPr>
              <a:t>in the 100%RE Cities and Regions Network </a:t>
            </a:r>
            <a:endParaRPr lang="en-US" altLang="en-US" sz="2700" dirty="0">
              <a:solidFill>
                <a:srgbClr val="009C95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228600" y="1981200"/>
            <a:ext cx="1371600" cy="923326"/>
          </a:xfrm>
          <a:prstGeom prst="wedgeRectCallout">
            <a:avLst>
              <a:gd name="adj1" fmla="val 33255"/>
              <a:gd name="adj2" fmla="val 68106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Vancouver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100%RE   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before 2050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Rectangular Callout 16"/>
          <p:cNvSpPr/>
          <p:nvPr/>
        </p:nvSpPr>
        <p:spPr>
          <a:xfrm flipH="1">
            <a:off x="3052762" y="2133600"/>
            <a:ext cx="1066800" cy="923326"/>
          </a:xfrm>
          <a:prstGeom prst="wedgeRectCallout">
            <a:avLst>
              <a:gd name="adj1" fmla="val -74488"/>
              <a:gd name="adj2" fmla="val 26676"/>
            </a:avLst>
          </a:prstGeom>
          <a:solidFill>
            <a:schemeClr val="bg1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Malmö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100%RE   by 2030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228600" y="3801074"/>
            <a:ext cx="2057400" cy="923326"/>
          </a:xfrm>
          <a:prstGeom prst="wedgeRectCallout">
            <a:avLst>
              <a:gd name="adj1" fmla="val 21610"/>
              <a:gd name="adj2" fmla="val -76538"/>
            </a:avLst>
          </a:prstGeom>
          <a:solidFill>
            <a:schemeClr val="bg1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Aspen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100%RE electricity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by 2015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038600" y="1447800"/>
            <a:ext cx="1066800" cy="923326"/>
          </a:xfrm>
          <a:prstGeom prst="wedgeRectCallout">
            <a:avLst>
              <a:gd name="adj1" fmla="val -8779"/>
              <a:gd name="adj2" fmla="val 88806"/>
            </a:avLst>
          </a:prstGeom>
          <a:solidFill>
            <a:schemeClr val="bg1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Växjö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100%RE   by 2030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6172200" y="5706074"/>
            <a:ext cx="3124200" cy="923326"/>
          </a:xfrm>
          <a:prstGeom prst="wedgeRectCallout">
            <a:avLst>
              <a:gd name="adj1" fmla="val -9198"/>
              <a:gd name="adj2" fmla="val -72036"/>
            </a:avLst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Australian Capital Territory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100%RE electricity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by 2020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7457209" y="3348337"/>
            <a:ext cx="1600200" cy="923326"/>
          </a:xfrm>
          <a:prstGeom prst="wedgeRectCallout">
            <a:avLst>
              <a:gd name="adj1" fmla="val -75514"/>
              <a:gd name="adj2" fmla="val -21647"/>
            </a:avLst>
          </a:prstGeom>
          <a:solidFill>
            <a:schemeClr val="bg1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Jeju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Province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100%RE   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by 2030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7805059" y="4347863"/>
            <a:ext cx="1600200" cy="923326"/>
          </a:xfrm>
          <a:prstGeom prst="wedgeRectCallout">
            <a:avLst>
              <a:gd name="adj1" fmla="val -61803"/>
              <a:gd name="adj2" fmla="val 28866"/>
            </a:avLst>
          </a:prstGeom>
          <a:solidFill>
            <a:schemeClr val="bg1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Byron Shire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100%RE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by 2025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6776359" y="1458191"/>
            <a:ext cx="2057400" cy="923326"/>
          </a:xfrm>
          <a:prstGeom prst="wedgeRectCallout">
            <a:avLst>
              <a:gd name="adj1" fmla="val -32954"/>
              <a:gd name="adj2" fmla="val 157032"/>
            </a:avLst>
          </a:prstGeom>
          <a:solidFill>
            <a:schemeClr val="bg1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Inje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County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100%RE electricity    by 2045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106886" y="4280918"/>
            <a:ext cx="1939638" cy="646327"/>
          </a:xfrm>
          <a:prstGeom prst="wedgeRectCallout">
            <a:avLst>
              <a:gd name="adj1" fmla="val 42200"/>
              <a:gd name="adj2" fmla="val -104924"/>
            </a:avLst>
          </a:prstGeom>
          <a:solidFill>
            <a:schemeClr val="bg1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Pingtung County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Learning city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3733800" y="5521410"/>
            <a:ext cx="1524000" cy="646327"/>
          </a:xfrm>
          <a:prstGeom prst="wedgeRectCallout">
            <a:avLst>
              <a:gd name="adj1" fmla="val 19049"/>
              <a:gd name="adj2" fmla="val -98493"/>
            </a:avLst>
          </a:prstGeom>
          <a:solidFill>
            <a:schemeClr val="bg1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Tshwane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sym typeface="Helvetica"/>
              </a:rPr>
              <a:t>Learning 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5137" y="5875351"/>
            <a:ext cx="3432463" cy="584771"/>
          </a:xfrm>
          <a:prstGeom prst="rect">
            <a:avLst/>
          </a:prstGeom>
          <a:solidFill>
            <a:srgbClr val="009999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latinLnBrk="1" hangingPunct="0"/>
            <a:r>
              <a:rPr lang="de-DE" altLang="en-US" sz="1600" b="1" dirty="0">
                <a:solidFill>
                  <a:schemeClr val="bg1"/>
                </a:solidFill>
              </a:rPr>
              <a:t>11 Cities are formally </a:t>
            </a:r>
            <a:r>
              <a:rPr lang="de-DE" altLang="en-US" sz="1600" b="1" dirty="0" smtClean="0">
                <a:solidFill>
                  <a:schemeClr val="bg1"/>
                </a:solidFill>
              </a:rPr>
              <a:t>participating</a:t>
            </a:r>
          </a:p>
          <a:p>
            <a:pPr latinLnBrk="1" hangingPunct="0"/>
            <a:r>
              <a:rPr lang="de-DE" altLang="en-US" sz="1600" b="1" dirty="0" smtClean="0">
                <a:solidFill>
                  <a:schemeClr val="bg1"/>
                </a:solidFill>
              </a:rPr>
              <a:t>45+ engaged in activities offered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11316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6480" y="302879"/>
            <a:ext cx="8229600" cy="1144921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Autofit/>
          </a:bodyPr>
          <a:lstStyle>
            <a:lvl1pPr defTabSz="795527">
              <a:defRPr sz="3600">
                <a:solidFill>
                  <a:srgbClr val="009C95"/>
                </a:solidFill>
                <a:latin typeface="Open Sans "/>
                <a:ea typeface="Open Sans "/>
                <a:cs typeface="Open Sans "/>
                <a:sym typeface="Open Sans "/>
              </a:defRPr>
            </a:lvl1pPr>
            <a:lvl2pPr algn="ctr">
              <a:defRPr sz="4400">
                <a:latin typeface="Open Sans "/>
                <a:ea typeface="Open Sans "/>
                <a:cs typeface="Open Sans "/>
                <a:sym typeface="Open Sans "/>
              </a:defRPr>
            </a:lvl2pPr>
            <a:lvl3pPr algn="ctr">
              <a:defRPr sz="4400">
                <a:latin typeface="Open Sans "/>
                <a:ea typeface="Open Sans "/>
                <a:cs typeface="Open Sans "/>
                <a:sym typeface="Open Sans "/>
              </a:defRPr>
            </a:lvl3pPr>
            <a:lvl4pPr algn="ctr">
              <a:defRPr sz="4400">
                <a:latin typeface="Open Sans "/>
                <a:ea typeface="Open Sans "/>
                <a:cs typeface="Open Sans "/>
                <a:sym typeface="Open Sans "/>
              </a:defRPr>
            </a:lvl4pPr>
            <a:lvl5pPr algn="ctr">
              <a:defRPr sz="4400">
                <a:latin typeface="Open Sans "/>
                <a:ea typeface="Open Sans "/>
                <a:cs typeface="Open Sans "/>
                <a:sym typeface="Open Sans "/>
              </a:defRPr>
            </a:lvl5pPr>
            <a:lvl6pPr algn="ctr">
              <a:defRPr sz="4400">
                <a:latin typeface="Open Sans "/>
                <a:ea typeface="Open Sans "/>
                <a:cs typeface="Open Sans "/>
                <a:sym typeface="Open Sans "/>
              </a:defRPr>
            </a:lvl6pPr>
            <a:lvl7pPr algn="ctr">
              <a:defRPr sz="4400">
                <a:latin typeface="Open Sans "/>
                <a:ea typeface="Open Sans "/>
                <a:cs typeface="Open Sans "/>
                <a:sym typeface="Open Sans "/>
              </a:defRPr>
            </a:lvl7pPr>
            <a:lvl8pPr algn="ctr">
              <a:defRPr sz="4400">
                <a:latin typeface="Open Sans "/>
                <a:ea typeface="Open Sans "/>
                <a:cs typeface="Open Sans "/>
                <a:sym typeface="Open Sans "/>
              </a:defRPr>
            </a:lvl8pPr>
            <a:lvl9pPr algn="ctr">
              <a:defRPr sz="4400">
                <a:latin typeface="Open Sans "/>
                <a:ea typeface="Open Sans "/>
                <a:cs typeface="Open Sans "/>
                <a:sym typeface="Open Sans "/>
              </a:defRPr>
            </a:lvl9pPr>
          </a:lstStyle>
          <a:p>
            <a:r>
              <a:rPr lang="de-DE" dirty="0" smtClean="0"/>
              <a:t>Thank you!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390350"/>
            <a:ext cx="7772400" cy="2086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altLang="en-US" sz="1000" dirty="0" smtClean="0"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2000" dirty="0" smtClean="0">
                <a:latin typeface="Open Sans"/>
              </a:rPr>
              <a:t>More information on: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u="sng" dirty="0" smtClean="0">
                <a:hlinkClick r:id="rId3"/>
              </a:rPr>
              <a:t>www.iclei.org/lowcarboncity/100RE</a:t>
            </a:r>
            <a:r>
              <a:rPr lang="en-US" sz="2000" u="sng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://carbonn.org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2400" dirty="0" smtClean="0"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2400" dirty="0" smtClean="0"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2600" dirty="0" smtClean="0"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2800" dirty="0">
              <a:latin typeface="Open Sans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3600" dirty="0"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3" b="22774"/>
          <a:stretch/>
        </p:blipFill>
        <p:spPr>
          <a:xfrm flipH="1">
            <a:off x="0" y="1211722"/>
            <a:ext cx="9144000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8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ICLEI_template</Template>
  <TotalTime>3340</TotalTime>
  <Words>450</Words>
  <Application>Microsoft Macintosh PowerPoint</Application>
  <PresentationFormat>On-screen Show (4:3)</PresentationFormat>
  <Paragraphs>80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Helvetica</vt:lpstr>
      <vt:lpstr>Open Sans</vt:lpstr>
      <vt:lpstr>Open Sans </vt:lpstr>
      <vt:lpstr>SimSun</vt:lpstr>
      <vt:lpstr>Arial</vt:lpstr>
      <vt:lpstr>Default</vt:lpstr>
      <vt:lpstr>PowerPoint Presentation</vt:lpstr>
      <vt:lpstr>PowerPoint Presentation</vt:lpstr>
      <vt:lpstr>Benefits of engaging</vt:lpstr>
      <vt:lpstr>Meet some of the Cities in the 100%RE Cities and Regions Network 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the Solutions Gateway, a new resource at your finger-tips</dc:title>
  <dc:creator>ana.marques</dc:creator>
  <cp:lastModifiedBy>Microsoft Office User</cp:lastModifiedBy>
  <cp:revision>633</cp:revision>
  <dcterms:created xsi:type="dcterms:W3CDTF">2015-03-25T18:18:03Z</dcterms:created>
  <dcterms:modified xsi:type="dcterms:W3CDTF">2017-09-26T21:23:36Z</dcterms:modified>
</cp:coreProperties>
</file>