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461" r:id="rId3"/>
    <p:sldId id="518" r:id="rId4"/>
    <p:sldId id="477" r:id="rId5"/>
    <p:sldId id="433" r:id="rId6"/>
    <p:sldId id="528" r:id="rId7"/>
    <p:sldId id="531" r:id="rId8"/>
    <p:sldId id="530" r:id="rId9"/>
    <p:sldId id="527" r:id="rId10"/>
    <p:sldId id="529" r:id="rId11"/>
    <p:sldId id="549" r:id="rId12"/>
    <p:sldId id="533" r:id="rId13"/>
    <p:sldId id="551" r:id="rId14"/>
    <p:sldId id="552" r:id="rId15"/>
    <p:sldId id="553" r:id="rId16"/>
    <p:sldId id="534" r:id="rId17"/>
    <p:sldId id="535" r:id="rId18"/>
    <p:sldId id="536" r:id="rId19"/>
    <p:sldId id="543" r:id="rId20"/>
    <p:sldId id="545" r:id="rId21"/>
    <p:sldId id="544" r:id="rId22"/>
    <p:sldId id="546" r:id="rId23"/>
    <p:sldId id="537" r:id="rId24"/>
    <p:sldId id="539" r:id="rId25"/>
    <p:sldId id="540" r:id="rId26"/>
    <p:sldId id="541" r:id="rId27"/>
    <p:sldId id="542" r:id="rId28"/>
    <p:sldId id="550" r:id="rId29"/>
    <p:sldId id="555" r:id="rId30"/>
    <p:sldId id="547" r:id="rId3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74567" autoAdjust="0"/>
  </p:normalViewPr>
  <p:slideViewPr>
    <p:cSldViewPr snapToGrid="0" snapToObjects="1">
      <p:cViewPr varScale="1">
        <p:scale>
          <a:sx n="96" d="100"/>
          <a:sy n="96" d="100"/>
        </p:scale>
        <p:origin x="2640"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2323" y="20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1"/>
            <a:ext cx="2972421" cy="465621"/>
          </a:xfrm>
          <a:prstGeom prst="rect">
            <a:avLst/>
          </a:prstGeom>
        </p:spPr>
        <p:txBody>
          <a:bodyPr vert="horz" lIns="91440" tIns="45720" rIns="91440" bIns="45720" rtlCol="0"/>
          <a:lstStyle>
            <a:lvl1pPr algn="r">
              <a:defRPr sz="1200"/>
            </a:lvl1pPr>
          </a:lstStyle>
          <a:p>
            <a:fld id="{1510FC96-AA59-4DCA-B063-B5B9A57CDD6A}" type="datetimeFigureOut">
              <a:rPr lang="en-US" smtClean="0"/>
              <a:pPr/>
              <a:t>9/26/17</a:t>
            </a:fld>
            <a:endParaRPr lang="en-US"/>
          </a:p>
        </p:txBody>
      </p:sp>
      <p:sp>
        <p:nvSpPr>
          <p:cNvPr id="4" name="Footer Placeholder 3"/>
          <p:cNvSpPr>
            <a:spLocks noGrp="1"/>
          </p:cNvSpPr>
          <p:nvPr>
            <p:ph type="ftr" sz="quarter" idx="2"/>
          </p:nvPr>
        </p:nvSpPr>
        <p:spPr>
          <a:xfrm>
            <a:off x="2" y="8829181"/>
            <a:ext cx="2972421"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829181"/>
            <a:ext cx="2972421" cy="465621"/>
          </a:xfrm>
          <a:prstGeom prst="rect">
            <a:avLst/>
          </a:prstGeom>
        </p:spPr>
        <p:txBody>
          <a:bodyPr vert="horz" lIns="91440" tIns="45720" rIns="91440" bIns="45720" rtlCol="0" anchor="b"/>
          <a:lstStyle>
            <a:lvl1pPr algn="r">
              <a:defRPr sz="1200"/>
            </a:lvl1pPr>
          </a:lstStyle>
          <a:p>
            <a:fld id="{FDC2FD4F-D0D8-4B8A-82DC-B7980E134C6F}" type="slidenum">
              <a:rPr lang="en-US" smtClean="0"/>
              <a:pPr/>
              <a:t>‹#›</a:t>
            </a:fld>
            <a:endParaRPr lang="en-US"/>
          </a:p>
        </p:txBody>
      </p:sp>
    </p:spTree>
    <p:extLst>
      <p:ext uri="{BB962C8B-B14F-4D97-AF65-F5344CB8AC3E}">
        <p14:creationId xmlns:p14="http://schemas.microsoft.com/office/powerpoint/2010/main" val="1511402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2"/>
            <a:ext cx="2971800" cy="464820"/>
          </a:xfrm>
          <a:prstGeom prst="rect">
            <a:avLst/>
          </a:prstGeom>
        </p:spPr>
        <p:txBody>
          <a:bodyPr vert="horz" lIns="92757" tIns="46378" rIns="92757" bIns="46378" rtlCol="0"/>
          <a:lstStyle>
            <a:lvl1pPr algn="r">
              <a:defRPr sz="1200"/>
            </a:lvl1pPr>
          </a:lstStyle>
          <a:p>
            <a:fld id="{BC96653A-3466-46F3-B7E4-488012ED9C11}" type="datetimeFigureOut">
              <a:rPr lang="en-US" smtClean="0"/>
              <a:pPr/>
              <a:t>9/26/17</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2757" tIns="46378" rIns="92757" bIns="46378" rtlCol="0" anchor="b"/>
          <a:lstStyle>
            <a:lvl1pPr algn="r">
              <a:defRPr sz="1200"/>
            </a:lvl1pPr>
          </a:lstStyle>
          <a:p>
            <a:fld id="{8243E4CE-CE93-434E-9C57-FDB8E557755A}" type="slidenum">
              <a:rPr lang="en-US" smtClean="0"/>
              <a:pPr/>
              <a:t>‹#›</a:t>
            </a:fld>
            <a:endParaRPr lang="en-US"/>
          </a:p>
        </p:txBody>
      </p:sp>
    </p:spTree>
    <p:extLst>
      <p:ext uri="{BB962C8B-B14F-4D97-AF65-F5344CB8AC3E}">
        <p14:creationId xmlns:p14="http://schemas.microsoft.com/office/powerpoint/2010/main" val="132000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460" y="4259580"/>
            <a:ext cx="6332220" cy="4838700"/>
          </a:xfrm>
        </p:spPr>
        <p:txBody>
          <a:bodyPr>
            <a:normAutofit/>
          </a:bodyPr>
          <a:lstStyle/>
          <a:p>
            <a:pPr>
              <a:spcBef>
                <a:spcPct val="0"/>
              </a:spcBef>
            </a:pPr>
            <a:r>
              <a:rPr lang="en-US" sz="2000" dirty="0"/>
              <a:t>Of course, it the City is going to be successful in leading the community, we first need to lead-by-example in our own operations. The annual report identifies a number of initiatives where we’re doing just that. One, of particular note,  is the update of the City’s Sustainable Building Policy that we’ll be presenting Item 6.8. </a:t>
            </a:r>
          </a:p>
          <a:p>
            <a:pPr>
              <a:spcBef>
                <a:spcPct val="0"/>
              </a:spcBef>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10</a:t>
            </a:fld>
            <a:endParaRPr lang="en-US"/>
          </a:p>
        </p:txBody>
      </p:sp>
    </p:spTree>
    <p:extLst>
      <p:ext uri="{BB962C8B-B14F-4D97-AF65-F5344CB8AC3E}">
        <p14:creationId xmlns:p14="http://schemas.microsoft.com/office/powerpoint/2010/main" val="281745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sz="1000">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spcAft>
                <a:spcPts val="500"/>
              </a:spcAft>
              <a:buClr>
                <a:schemeClr val="dk1"/>
              </a:buClr>
              <a:buSzPct val="122222"/>
              <a:buFont typeface="Arial"/>
              <a:buNone/>
            </a:pPr>
            <a:r>
              <a:rPr lang="en" sz="900" b="1">
                <a:solidFill>
                  <a:schemeClr val="dk1"/>
                </a:solidFill>
                <a:latin typeface="Ubuntu"/>
                <a:ea typeface="Ubuntu"/>
                <a:cs typeface="Ubuntu"/>
                <a:sym typeface="Ubuntu"/>
              </a:rPr>
              <a:t>Blatchford will:</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Maximize access to public transport and incorporates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features to encourage use of public transit over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private automobile. </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Be a unique opportunity for development of the Town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Centre to coincide with the construction of the LRT.</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Be designed so the use of transit within the community will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be comfortable and attractive to a range of users in all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seasons and will prioritize transit over automobile use.</a:t>
            </a:r>
          </a:p>
          <a:p>
            <a:pPr lvl="0">
              <a:spcBef>
                <a:spcPts val="0"/>
              </a:spcBef>
              <a:buClr>
                <a:schemeClr val="dk1"/>
              </a:buClr>
              <a:buSzPct val="100000"/>
              <a:buFont typeface="Arial"/>
              <a:buNone/>
            </a:pPr>
            <a:endParaRP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spcAft>
                <a:spcPts val="500"/>
              </a:spcAft>
              <a:buClr>
                <a:schemeClr val="dk1"/>
              </a:buClr>
              <a:buSzPct val="122222"/>
              <a:buFont typeface="Arial"/>
              <a:buNone/>
            </a:pPr>
            <a:r>
              <a:rPr lang="en" sz="900" b="1">
                <a:solidFill>
                  <a:schemeClr val="dk1"/>
                </a:solidFill>
                <a:latin typeface="Ubuntu"/>
                <a:ea typeface="Ubuntu"/>
                <a:cs typeface="Ubuntu"/>
                <a:sym typeface="Ubuntu"/>
              </a:rPr>
              <a:t>Blatchford will have:</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18% of development allocated to parks and green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spaces (vs. 8-10% in a standard community).</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A diversity of park spaces including a large central park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and a range of smaller, linear park spaces.</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Low Impact Development (LID) features including:</a:t>
            </a:r>
          </a:p>
          <a:p>
            <a:pPr marL="457200" lvl="0" indent="-285750">
              <a:spcBef>
                <a:spcPts val="0"/>
              </a:spcBef>
              <a:spcAft>
                <a:spcPts val="300"/>
              </a:spcAft>
              <a:buClr>
                <a:schemeClr val="dk1"/>
              </a:buClr>
              <a:buSzPct val="100000"/>
              <a:buFont typeface="Ubuntu"/>
              <a:buChar char="-"/>
            </a:pPr>
            <a:r>
              <a:rPr lang="en" sz="900">
                <a:solidFill>
                  <a:schemeClr val="dk1"/>
                </a:solidFill>
                <a:latin typeface="Ubuntu"/>
                <a:ea typeface="Ubuntu"/>
                <a:cs typeface="Ubuntu"/>
                <a:sym typeface="Ubuntu"/>
              </a:rPr>
              <a:t>Bioswales, rain gardens</a:t>
            </a:r>
          </a:p>
          <a:p>
            <a:pPr marL="457200" lvl="0" indent="-285750">
              <a:spcBef>
                <a:spcPts val="0"/>
              </a:spcBef>
              <a:spcAft>
                <a:spcPts val="300"/>
              </a:spcAft>
              <a:buClr>
                <a:schemeClr val="dk1"/>
              </a:buClr>
              <a:buSzPct val="100000"/>
              <a:buFont typeface="Ubuntu"/>
              <a:buChar char="-"/>
            </a:pPr>
            <a:r>
              <a:rPr lang="en" sz="900">
                <a:solidFill>
                  <a:schemeClr val="dk1"/>
                </a:solidFill>
                <a:latin typeface="Ubuntu"/>
                <a:ea typeface="Ubuntu"/>
                <a:cs typeface="Ubuntu"/>
                <a:sym typeface="Ubuntu"/>
              </a:rPr>
              <a:t>Green roofs</a:t>
            </a:r>
          </a:p>
          <a:p>
            <a:pPr marL="457200" lvl="0" indent="-285750">
              <a:spcBef>
                <a:spcPts val="0"/>
              </a:spcBef>
              <a:spcAft>
                <a:spcPts val="300"/>
              </a:spcAft>
              <a:buClr>
                <a:schemeClr val="dk1"/>
              </a:buClr>
              <a:buSzPct val="100000"/>
              <a:buFont typeface="Ubuntu"/>
              <a:buChar char="-"/>
            </a:pPr>
            <a:r>
              <a:rPr lang="en" sz="900">
                <a:solidFill>
                  <a:schemeClr val="dk1"/>
                </a:solidFill>
                <a:latin typeface="Ubuntu"/>
                <a:ea typeface="Ubuntu"/>
                <a:cs typeface="Ubuntu"/>
                <a:sym typeface="Ubuntu"/>
              </a:rPr>
              <a:t>Naturalized wetlands on west side of the stormwater pond to filter pollutants</a:t>
            </a:r>
          </a:p>
          <a:p>
            <a:pPr marL="457200" lvl="0" indent="-285750">
              <a:spcBef>
                <a:spcPts val="0"/>
              </a:spcBef>
              <a:spcAft>
                <a:spcPts val="300"/>
              </a:spcAft>
              <a:buClr>
                <a:schemeClr val="dk1"/>
              </a:buClr>
              <a:buSzPct val="100000"/>
              <a:buFont typeface="Ubuntu"/>
              <a:buChar char="-"/>
            </a:pPr>
            <a:r>
              <a:rPr lang="en" sz="900">
                <a:solidFill>
                  <a:schemeClr val="dk1"/>
                </a:solidFill>
                <a:latin typeface="Ubuntu"/>
                <a:ea typeface="Ubuntu"/>
                <a:cs typeface="Ubuntu"/>
                <a:sym typeface="Ubuntu"/>
              </a:rPr>
              <a:t>Customized natural landscaping</a:t>
            </a:r>
          </a:p>
          <a:p>
            <a:pPr marL="457200" lvl="0" indent="-279400" rtl="0">
              <a:spcBef>
                <a:spcPts val="0"/>
              </a:spcBef>
              <a:spcAft>
                <a:spcPts val="300"/>
              </a:spcAft>
              <a:buClr>
                <a:schemeClr val="dk1"/>
              </a:buClr>
              <a:buSzPct val="88888"/>
              <a:buFont typeface="Ubuntu"/>
              <a:buChar char="-"/>
            </a:pPr>
            <a:r>
              <a:rPr lang="en" sz="900">
                <a:solidFill>
                  <a:schemeClr val="dk1"/>
                </a:solidFill>
                <a:latin typeface="Ubuntu"/>
                <a:ea typeface="Ubuntu"/>
                <a:cs typeface="Ubuntu"/>
                <a:sym typeface="Ubuntu"/>
              </a:rPr>
              <a:t>Rainwater cisterns to store and reuse roof runoff.</a:t>
            </a:r>
            <a:r>
              <a:rPr lang="en" sz="800">
                <a:solidFill>
                  <a:schemeClr val="dk1"/>
                </a:solidFill>
                <a:latin typeface="Ubuntu"/>
                <a:ea typeface="Ubuntu"/>
                <a:cs typeface="Ubuntu"/>
                <a:sym typeface="Ubuntu"/>
              </a:rPr>
              <a:t> </a:t>
            </a:r>
          </a:p>
          <a:p>
            <a:pPr marL="457200" lvl="0" indent="-228600" rtl="0">
              <a:spcBef>
                <a:spcPts val="0"/>
              </a:spcBef>
              <a:spcAft>
                <a:spcPts val="300"/>
              </a:spcAft>
              <a:buClr>
                <a:schemeClr val="dk1"/>
              </a:buClr>
              <a:buChar char="-"/>
            </a:pPr>
            <a:endParaRP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Green space that will be fully integrated into the community and represent a network of high-quality green spaces with opportunities for food production, for example </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Community gardens </a:t>
            </a:r>
          </a:p>
          <a:p>
            <a:pPr lvl="0" rt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Fruit orchards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spcAft>
                <a:spcPts val="500"/>
              </a:spcAft>
              <a:buClr>
                <a:schemeClr val="dk1"/>
              </a:buClr>
              <a:buSzPct val="122222"/>
              <a:buFont typeface="Arial"/>
              <a:buNone/>
            </a:pPr>
            <a:r>
              <a:rPr lang="en" sz="900" b="1">
                <a:solidFill>
                  <a:schemeClr val="dk1"/>
                </a:solidFill>
                <a:latin typeface="Ubuntu"/>
                <a:ea typeface="Ubuntu"/>
                <a:cs typeface="Ubuntu"/>
                <a:sym typeface="Ubuntu"/>
              </a:rPr>
              <a:t>Blatchford will have:</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An urban design framework that creates a strong sense of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place that is coherent and vibrant.</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Gathering spots carefully designed to foster community.</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Programmed and non-programmed spaces for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people to connect.</a:t>
            </a:r>
          </a:p>
          <a:p>
            <a:pPr lvl="0">
              <a:spcBef>
                <a:spcPts val="0"/>
              </a:spcBef>
              <a:spcAft>
                <a:spcPts val="500"/>
              </a:spcAft>
              <a:buClr>
                <a:schemeClr val="dk1"/>
              </a:buClr>
              <a:buSzPct val="122222"/>
              <a:buFont typeface="Arial"/>
              <a:buNone/>
            </a:pPr>
            <a:r>
              <a:rPr lang="en" sz="900">
                <a:solidFill>
                  <a:schemeClr val="dk1"/>
                </a:solidFill>
                <a:latin typeface="Ubuntu"/>
                <a:ea typeface="Ubuntu"/>
                <a:cs typeface="Ubuntu"/>
                <a:sym typeface="Ubuntu"/>
              </a:rPr>
              <a:t>• An education program that will encourage Blatchford</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residents to become living examples and ambassadors for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sustainable lifestyles, promoting these ideals to other </a:t>
            </a:r>
            <a:br>
              <a:rPr lang="en" sz="900">
                <a:solidFill>
                  <a:schemeClr val="dk1"/>
                </a:solidFill>
                <a:latin typeface="Ubuntu"/>
                <a:ea typeface="Ubuntu"/>
                <a:cs typeface="Ubuntu"/>
                <a:sym typeface="Ubuntu"/>
              </a:rPr>
            </a:br>
            <a:r>
              <a:rPr lang="en" sz="900">
                <a:solidFill>
                  <a:schemeClr val="dk1"/>
                </a:solidFill>
                <a:latin typeface="Ubuntu"/>
                <a:ea typeface="Ubuntu"/>
                <a:cs typeface="Ubuntu"/>
                <a:sym typeface="Ubuntu"/>
              </a:rPr>
              <a:t>  Edmontonians, and building pride in our city. (Community of   shared interest).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lnSpc>
                <a:spcPct val="115000"/>
              </a:lnSpc>
              <a:spcBef>
                <a:spcPts val="400"/>
              </a:spcBef>
              <a:buClr>
                <a:schemeClr val="dk1"/>
              </a:buClr>
              <a:buSzPct val="91666"/>
              <a:buFont typeface="Arial"/>
              <a:buNone/>
            </a:pPr>
            <a:r>
              <a:rPr lang="en-US" sz="1200" dirty="0" smtClean="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lvl="0">
              <a:lnSpc>
                <a:spcPct val="115000"/>
              </a:lnSpc>
              <a:spcBef>
                <a:spcPts val="400"/>
              </a:spcBef>
              <a:buClr>
                <a:schemeClr val="dk1"/>
              </a:buClr>
              <a:buSzPct val="91666"/>
              <a:buFont typeface="Arial"/>
              <a:buNone/>
            </a:pPr>
            <a:endParaRPr sz="1200" dirty="0">
              <a:solidFill>
                <a:schemeClr val="dk1"/>
              </a:solidFill>
              <a:latin typeface="Calibri"/>
              <a:ea typeface="Calibri"/>
              <a:cs typeface="Calibri"/>
              <a:sym typeface="Calibri"/>
            </a:endParaRPr>
          </a:p>
          <a:p>
            <a:pPr lv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lnSpc>
                <a:spcPct val="115000"/>
              </a:lnSpc>
              <a:spcBef>
                <a:spcPts val="400"/>
              </a:spcBef>
              <a:buClr>
                <a:schemeClr val="dk1"/>
              </a:buClr>
              <a:buSzPct val="91666"/>
              <a:buFont typeface="Arial"/>
              <a:buNone/>
            </a:pPr>
            <a:endParaRPr sz="120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endParaRPr sz="120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endParaRPr sz="1200">
              <a:solidFill>
                <a:schemeClr val="dk1"/>
              </a:solidFill>
              <a:latin typeface="Calibri"/>
              <a:ea typeface="Calibri"/>
              <a:cs typeface="Calibri"/>
              <a:sym typeface="Calibri"/>
            </a:endParaRPr>
          </a:p>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lnSpc>
                <a:spcPct val="115000"/>
              </a:lnSpc>
              <a:spcBef>
                <a:spcPts val="400"/>
              </a:spcBef>
              <a:buClr>
                <a:schemeClr val="dk1"/>
              </a:buClr>
              <a:buSzPct val="91666"/>
              <a:buFont typeface="Arial"/>
              <a:buNone/>
            </a:pPr>
            <a:r>
              <a:rPr lang="en-US" sz="1200" dirty="0" smtClean="0">
                <a:solidFill>
                  <a:schemeClr val="dk1"/>
                </a:solidFill>
                <a:latin typeface="Calibri"/>
                <a:ea typeface="Calibri"/>
                <a:cs typeface="Calibri"/>
                <a:sym typeface="Calibri"/>
              </a:rPr>
              <a:t>53% of energy from </a:t>
            </a:r>
            <a:r>
              <a:rPr lang="en-US" sz="1200" dirty="0" err="1" smtClean="0">
                <a:solidFill>
                  <a:schemeClr val="dk1"/>
                </a:solidFill>
                <a:latin typeface="Calibri"/>
                <a:ea typeface="Calibri"/>
                <a:cs typeface="Calibri"/>
                <a:sym typeface="Calibri"/>
              </a:rPr>
              <a:t>Geoexhange</a:t>
            </a:r>
            <a:endParaRPr lang="en-US" sz="1200" dirty="0" smtClean="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r>
              <a:rPr lang="en-US" sz="1200" dirty="0" smtClean="0">
                <a:solidFill>
                  <a:schemeClr val="dk1"/>
                </a:solidFill>
                <a:latin typeface="Calibri"/>
                <a:ea typeface="Calibri"/>
                <a:cs typeface="Calibri"/>
                <a:sym typeface="Calibri"/>
              </a:rPr>
              <a:t>47%</a:t>
            </a:r>
            <a:r>
              <a:rPr lang="en-US" sz="1200" baseline="0" dirty="0" smtClean="0">
                <a:solidFill>
                  <a:schemeClr val="dk1"/>
                </a:solidFill>
                <a:latin typeface="Calibri"/>
                <a:ea typeface="Calibri"/>
                <a:cs typeface="Calibri"/>
                <a:sym typeface="Calibri"/>
              </a:rPr>
              <a:t> other loads from green electricity – e.g. Solar PV, wind</a:t>
            </a:r>
          </a:p>
          <a:p>
            <a:pPr marL="171450" lvl="0" indent="-171450" rtl="0">
              <a:lnSpc>
                <a:spcPct val="115000"/>
              </a:lnSpc>
              <a:spcBef>
                <a:spcPts val="400"/>
              </a:spcBef>
              <a:buClr>
                <a:schemeClr val="dk1"/>
              </a:buClr>
              <a:buSzPct val="91666"/>
              <a:buFontTx/>
              <a:buChar char="-"/>
            </a:pPr>
            <a:r>
              <a:rPr lang="en-US" sz="1200" baseline="0" dirty="0" smtClean="0">
                <a:solidFill>
                  <a:schemeClr val="dk1"/>
                </a:solidFill>
                <a:latin typeface="Calibri"/>
                <a:ea typeface="Calibri"/>
                <a:cs typeface="Calibri"/>
                <a:sym typeface="Calibri"/>
              </a:rPr>
              <a:t>Regulatory challenges – provincial regulations do not currently allow for renewable over site </a:t>
            </a:r>
            <a:r>
              <a:rPr lang="en-US" sz="1200" baseline="0" dirty="0" err="1" smtClean="0">
                <a:solidFill>
                  <a:schemeClr val="dk1"/>
                </a:solidFill>
                <a:latin typeface="Calibri"/>
                <a:ea typeface="Calibri"/>
                <a:cs typeface="Calibri"/>
                <a:sym typeface="Calibri"/>
              </a:rPr>
              <a:t>boudaries</a:t>
            </a:r>
            <a:endParaRPr lang="en-US" sz="1200" baseline="0" dirty="0" smtClean="0">
              <a:solidFill>
                <a:schemeClr val="dk1"/>
              </a:solidFill>
              <a:latin typeface="Calibri"/>
              <a:ea typeface="Calibri"/>
              <a:cs typeface="Calibri"/>
              <a:sym typeface="Calibri"/>
            </a:endParaRPr>
          </a:p>
          <a:p>
            <a:pPr marL="171450" lvl="0" indent="-171450" rtl="0">
              <a:lnSpc>
                <a:spcPct val="115000"/>
              </a:lnSpc>
              <a:spcBef>
                <a:spcPts val="400"/>
              </a:spcBef>
              <a:buClr>
                <a:schemeClr val="dk1"/>
              </a:buClr>
              <a:buSzPct val="91666"/>
              <a:buFontTx/>
              <a:buChar char="-"/>
            </a:pPr>
            <a:endParaRPr lang="en-US" sz="1200" baseline="0" dirty="0" smtClean="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endParaRPr sz="1200" dirty="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endParaRPr sz="1200" dirty="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endParaRPr sz="1200" dirty="0">
              <a:solidFill>
                <a:schemeClr val="dk1"/>
              </a:solidFill>
              <a:latin typeface="Calibri"/>
              <a:ea typeface="Calibri"/>
              <a:cs typeface="Calibri"/>
              <a:sym typeface="Calibri"/>
            </a:endParaRPr>
          </a:p>
          <a:p>
            <a:pPr lvl="0" rtl="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1" y="4415790"/>
            <a:ext cx="5486399" cy="418338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25" marR="0" indent="-17462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2000" dirty="0" smtClean="0"/>
              <a:t>Context is everything …</a:t>
            </a:r>
          </a:p>
          <a:p>
            <a:pPr marL="174625" indent="-174625">
              <a:spcBef>
                <a:spcPct val="0"/>
              </a:spcBef>
              <a:spcAft>
                <a:spcPts val="600"/>
              </a:spcAft>
              <a:buFont typeface="Arial" panose="020B0604020202020204" pitchFamily="34" charset="0"/>
              <a:buChar char="•"/>
            </a:pPr>
            <a:r>
              <a:rPr lang="en-US" sz="2000" dirty="0" smtClean="0"/>
              <a:t>Blatchford is an</a:t>
            </a:r>
            <a:r>
              <a:rPr lang="en-US" sz="2000" baseline="0" dirty="0" smtClean="0"/>
              <a:t> important showcase</a:t>
            </a:r>
          </a:p>
          <a:p>
            <a:pPr marL="174625" indent="-174625">
              <a:spcBef>
                <a:spcPct val="0"/>
              </a:spcBef>
              <a:spcAft>
                <a:spcPts val="600"/>
              </a:spcAft>
              <a:buFont typeface="Arial" panose="020B0604020202020204" pitchFamily="34" charset="0"/>
              <a:buChar char="•"/>
            </a:pPr>
            <a:endParaRPr lang="en-US" sz="2000" dirty="0" smtClean="0"/>
          </a:p>
          <a:p>
            <a:pPr marL="174625" indent="-174625">
              <a:spcBef>
                <a:spcPct val="0"/>
              </a:spcBef>
              <a:spcAft>
                <a:spcPts val="600"/>
              </a:spcAft>
              <a:buFont typeface="Arial" panose="020B0604020202020204" pitchFamily="34" charset="0"/>
              <a:buChar char="•"/>
            </a:pPr>
            <a:r>
              <a:rPr lang="en-US" sz="2000" dirty="0" smtClean="0"/>
              <a:t>Blatchford</a:t>
            </a:r>
            <a:r>
              <a:rPr lang="en-US" sz="2000" baseline="0" dirty="0" smtClean="0"/>
              <a:t> will be 3%</a:t>
            </a:r>
            <a:endParaRPr lang="en-US" sz="2000" dirty="0" smtClean="0"/>
          </a:p>
          <a:p>
            <a:pPr marL="174625" indent="-174625">
              <a:spcBef>
                <a:spcPct val="0"/>
              </a:spcBef>
              <a:spcAft>
                <a:spcPts val="600"/>
              </a:spcAft>
              <a:buFont typeface="Arial" panose="020B0604020202020204" pitchFamily="34" charset="0"/>
              <a:buChar char="•"/>
            </a:pPr>
            <a:endParaRPr lang="en-US" sz="1400" dirty="0"/>
          </a:p>
          <a:p>
            <a:pPr marL="174625" indent="-174625">
              <a:spcBef>
                <a:spcPct val="0"/>
              </a:spcBef>
              <a:spcAft>
                <a:spcPts val="600"/>
              </a:spcAft>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1" y="4415790"/>
            <a:ext cx="5486399" cy="4183380"/>
          </a:xfrm>
          <a:prstGeom prst="rect">
            <a:avLst/>
          </a:prstGeom>
          <a:noFill/>
          <a:ln>
            <a:noFill/>
          </a:ln>
        </p:spPr>
        <p:txBody>
          <a:bodyPr lIns="91425" tIns="91425" rIns="91425" bIns="91425" anchor="ctr" anchorCtr="0">
            <a:noAutofit/>
          </a:bodyPr>
          <a:lstStyle/>
          <a:p>
            <a:pPr lvl="0">
              <a:spcBef>
                <a:spcPts val="0"/>
              </a:spcBef>
              <a:buNone/>
            </a:pPr>
            <a:r>
              <a:rPr lang="en-US" dirty="0" smtClean="0"/>
              <a:t>This is a schematic</a:t>
            </a:r>
            <a:r>
              <a:rPr lang="en-US" baseline="0" dirty="0" smtClean="0"/>
              <a:t> of how the geo-exchange will look for stage one</a:t>
            </a:r>
            <a:endParaRPr dirty="0"/>
          </a:p>
        </p:txBody>
      </p:sp>
      <p:sp>
        <p:nvSpPr>
          <p:cNvPr id="95" name="Shape 9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1" y="4415790"/>
            <a:ext cx="5486399" cy="4183380"/>
          </a:xfrm>
          <a:prstGeom prst="rect">
            <a:avLst/>
          </a:prstGeom>
          <a:noFill/>
          <a:ln>
            <a:noFill/>
          </a:ln>
        </p:spPr>
        <p:txBody>
          <a:bodyPr lIns="91425" tIns="91425" rIns="91425" bIns="91425" anchor="ctr" anchorCtr="0">
            <a:noAutofit/>
          </a:bodyPr>
          <a:lstStyle/>
          <a:p>
            <a:pPr lvl="0">
              <a:spcBef>
                <a:spcPts val="0"/>
              </a:spcBef>
              <a:buNone/>
            </a:pPr>
            <a:r>
              <a:rPr lang="en-US" dirty="0" smtClean="0"/>
              <a:t>At full buildout here</a:t>
            </a:r>
            <a:r>
              <a:rPr lang="en-US" baseline="0" dirty="0" smtClean="0"/>
              <a:t> is how the geo-exchange is expected to look … from a schematic perspective</a:t>
            </a:r>
          </a:p>
          <a:p>
            <a:pPr lvl="0">
              <a:spcBef>
                <a:spcPts val="0"/>
              </a:spcBef>
              <a:buNone/>
            </a:pPr>
            <a:endParaRPr lang="en-US" baseline="0" dirty="0" smtClean="0"/>
          </a:p>
          <a:p>
            <a:pPr lvl="0">
              <a:spcBef>
                <a:spcPts val="0"/>
              </a:spcBef>
              <a:buNone/>
            </a:pPr>
            <a:r>
              <a:rPr lang="en-US" baseline="0" dirty="0" smtClean="0"/>
              <a:t>The project will however look a the ‘state of the technology’ at each stage to determine the most effective approach to achieving the carbon neutral vision</a:t>
            </a:r>
          </a:p>
          <a:p>
            <a:pPr lvl="0">
              <a:spcBef>
                <a:spcPts val="0"/>
              </a:spcBef>
              <a:buNone/>
            </a:pPr>
            <a:endParaRPr lang="en-US" baseline="0" dirty="0" smtClean="0"/>
          </a:p>
          <a:p>
            <a:pPr lvl="0">
              <a:spcBef>
                <a:spcPts val="0"/>
              </a:spcBef>
              <a:buNone/>
            </a:pPr>
            <a:endParaRPr lang="en-US" baseline="0" dirty="0" smtClean="0"/>
          </a:p>
        </p:txBody>
      </p:sp>
      <p:sp>
        <p:nvSpPr>
          <p:cNvPr id="90" name="Shape 9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1" y="4415790"/>
            <a:ext cx="5486399" cy="4183380"/>
          </a:xfrm>
          <a:prstGeom prst="rect">
            <a:avLst/>
          </a:prstGeom>
          <a:noFill/>
          <a:ln>
            <a:noFill/>
          </a:ln>
        </p:spPr>
        <p:txBody>
          <a:bodyPr lIns="91425" tIns="91425" rIns="91425" bIns="91425" anchor="ctr" anchorCtr="0">
            <a:noAutofit/>
          </a:bodyPr>
          <a:lstStyle/>
          <a:p>
            <a:pPr lvl="0">
              <a:spcBef>
                <a:spcPts val="0"/>
              </a:spcBef>
              <a:buNone/>
            </a:pPr>
            <a:r>
              <a:rPr lang="en-US" dirty="0" smtClean="0"/>
              <a:t>Here is a more detailed look</a:t>
            </a:r>
            <a:r>
              <a:rPr lang="en-US" baseline="0" dirty="0" smtClean="0"/>
              <a:t> at the bore hole locations for the geo exchange under the lake.</a:t>
            </a:r>
            <a:endParaRPr dirty="0"/>
          </a:p>
        </p:txBody>
      </p:sp>
      <p:sp>
        <p:nvSpPr>
          <p:cNvPr id="102" name="Shape 10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lnSpc>
                <a:spcPct val="115000"/>
              </a:lnSpc>
              <a:spcBef>
                <a:spcPts val="400"/>
              </a:spcBef>
              <a:buClr>
                <a:schemeClr val="dk1"/>
              </a:buClr>
              <a:buSzPct val="91666"/>
              <a:buFont typeface="Arial"/>
              <a:buNone/>
            </a:pPr>
            <a:endParaRPr sz="120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endParaRPr sz="1200">
              <a:solidFill>
                <a:schemeClr val="dk1"/>
              </a:solidFill>
              <a:latin typeface="Calibri"/>
              <a:ea typeface="Calibri"/>
              <a:cs typeface="Calibri"/>
              <a:sym typeface="Calibri"/>
            </a:endParaRPr>
          </a:p>
          <a:p>
            <a:pPr lvl="0" rtl="0">
              <a:lnSpc>
                <a:spcPct val="115000"/>
              </a:lnSpc>
              <a:spcBef>
                <a:spcPts val="400"/>
              </a:spcBef>
              <a:buClr>
                <a:schemeClr val="dk1"/>
              </a:buClr>
              <a:buSzPct val="91666"/>
              <a:buFont typeface="Arial"/>
              <a:buNone/>
            </a:pPr>
            <a:endParaRPr sz="1200">
              <a:solidFill>
                <a:schemeClr val="dk1"/>
              </a:solidFill>
              <a:latin typeface="Calibri"/>
              <a:ea typeface="Calibri"/>
              <a:cs typeface="Calibri"/>
              <a:sym typeface="Calibri"/>
            </a:endParaRPr>
          </a:p>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sz="1000">
              <a:solidFill>
                <a:schemeClr val="dk1"/>
              </a:solidFill>
              <a:latin typeface="Verdana"/>
              <a:ea typeface="Verdana"/>
              <a:cs typeface="Verdana"/>
              <a:sym typeface="Verdana"/>
            </a:endParaRPr>
          </a:p>
          <a:p>
            <a:pPr lvl="0" rtl="0">
              <a:spcBef>
                <a:spcPts val="0"/>
              </a:spcBef>
              <a:buNone/>
            </a:pPr>
            <a:r>
              <a:rPr lang="en" sz="1000">
                <a:solidFill>
                  <a:schemeClr val="dk1"/>
                </a:solidFill>
                <a:latin typeface="Verdana"/>
                <a:ea typeface="Verdana"/>
                <a:cs typeface="Verdana"/>
                <a:sym typeface="Verdana"/>
              </a:rPr>
              <a:t> </a:t>
            </a:r>
          </a:p>
          <a:p>
            <a:pPr lvl="0" rtl="0">
              <a:spcBef>
                <a:spcPts val="0"/>
              </a:spcBef>
              <a:buClr>
                <a:schemeClr val="dk1"/>
              </a:buClr>
              <a:buSzPct val="110000"/>
              <a:buFont typeface="Arial"/>
              <a:buNone/>
            </a:pPr>
            <a:endParaRPr sz="1000">
              <a:solidFill>
                <a:schemeClr val="dk1"/>
              </a:solidFill>
              <a:latin typeface="Verdana"/>
              <a:ea typeface="Verdana"/>
              <a:cs typeface="Verdana"/>
              <a:sym typeface="Verdana"/>
            </a:endParaRPr>
          </a:p>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25" marR="0" indent="-17462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2000" dirty="0" smtClean="0"/>
              <a:t>Context is everything …</a:t>
            </a:r>
          </a:p>
          <a:p>
            <a:pPr marL="174625" indent="-174625">
              <a:spcBef>
                <a:spcPct val="0"/>
              </a:spcBef>
              <a:spcAft>
                <a:spcPts val="600"/>
              </a:spcAft>
              <a:buFont typeface="Arial" panose="020B0604020202020204" pitchFamily="34" charset="0"/>
              <a:buChar char="•"/>
            </a:pPr>
            <a:r>
              <a:rPr lang="en-US" sz="2000" dirty="0" smtClean="0"/>
              <a:t>Blatchford is an</a:t>
            </a:r>
            <a:r>
              <a:rPr lang="en-US" sz="2000" baseline="0" dirty="0" smtClean="0"/>
              <a:t> important showcase</a:t>
            </a:r>
          </a:p>
          <a:p>
            <a:pPr marL="174625" indent="-174625">
              <a:spcBef>
                <a:spcPct val="0"/>
              </a:spcBef>
              <a:spcAft>
                <a:spcPts val="600"/>
              </a:spcAft>
              <a:buFont typeface="Arial" panose="020B0604020202020204" pitchFamily="34" charset="0"/>
              <a:buChar char="•"/>
            </a:pPr>
            <a:endParaRPr lang="en-US" sz="2000" dirty="0" smtClean="0"/>
          </a:p>
          <a:p>
            <a:pPr marL="174625" indent="-174625">
              <a:spcBef>
                <a:spcPct val="0"/>
              </a:spcBef>
              <a:spcAft>
                <a:spcPts val="600"/>
              </a:spcAft>
              <a:buFont typeface="Arial" panose="020B0604020202020204" pitchFamily="34" charset="0"/>
              <a:buChar char="•"/>
            </a:pPr>
            <a:r>
              <a:rPr lang="en-US" sz="2000" dirty="0" smtClean="0"/>
              <a:t>Blatchford</a:t>
            </a:r>
            <a:r>
              <a:rPr lang="en-US" sz="2000" baseline="0" dirty="0" smtClean="0"/>
              <a:t> will be 3%</a:t>
            </a:r>
            <a:endParaRPr lang="en-US" sz="2000" dirty="0" smtClean="0"/>
          </a:p>
          <a:p>
            <a:pPr marL="174625" indent="-174625">
              <a:spcBef>
                <a:spcPct val="0"/>
              </a:spcBef>
              <a:spcAft>
                <a:spcPts val="600"/>
              </a:spcAft>
              <a:buFont typeface="Arial" panose="020B0604020202020204" pitchFamily="34" charset="0"/>
              <a:buChar char="•"/>
            </a:pPr>
            <a:endParaRPr lang="en-US" sz="1400" dirty="0"/>
          </a:p>
          <a:p>
            <a:pPr marL="174625" indent="-174625">
              <a:spcBef>
                <a:spcPct val="0"/>
              </a:spcBef>
              <a:spcAft>
                <a:spcPts val="600"/>
              </a:spcAft>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440" y="4415792"/>
            <a:ext cx="6035040" cy="4183380"/>
          </a:xfrm>
        </p:spPr>
        <p:txBody>
          <a:bodyPr>
            <a:normAutofit fontScale="85000" lnSpcReduction="20000"/>
          </a:bodyPr>
          <a:lstStyle/>
          <a:p>
            <a:pPr>
              <a:spcBef>
                <a:spcPct val="0"/>
              </a:spcBef>
              <a:spcAft>
                <a:spcPts val="600"/>
              </a:spcAft>
            </a:pPr>
            <a:r>
              <a:rPr lang="en-US" sz="2000" dirty="0" smtClean="0"/>
              <a:t>Edmonton’s </a:t>
            </a:r>
            <a:r>
              <a:rPr lang="en-US" sz="2000" dirty="0"/>
              <a:t>Community Energy Transition Strategy is </a:t>
            </a:r>
            <a:r>
              <a:rPr lang="en-US" sz="2000" dirty="0">
                <a:solidFill>
                  <a:prstClr val="black"/>
                </a:solidFill>
                <a:cs typeface="Arial" panose="020B0604020202020204" pitchFamily="34" charset="0"/>
              </a:rPr>
              <a:t>… a risk management strategy designed to: </a:t>
            </a:r>
          </a:p>
          <a:p>
            <a:pPr marL="687388" lvl="0" indent="-401638">
              <a:lnSpc>
                <a:spcPct val="120000"/>
              </a:lnSpc>
              <a:buFont typeface="+mj-lt"/>
              <a:buAutoNum type="arabicPeriod"/>
            </a:pPr>
            <a:r>
              <a:rPr lang="en-US" sz="2000" dirty="0">
                <a:solidFill>
                  <a:prstClr val="black"/>
                </a:solidFill>
                <a:cs typeface="Arial" panose="020B0604020202020204" pitchFamily="34" charset="0"/>
              </a:rPr>
              <a:t>Reduce Edmonton’s GHG emissions</a:t>
            </a:r>
          </a:p>
          <a:p>
            <a:pPr marL="687388" lvl="0" indent="-401638">
              <a:lnSpc>
                <a:spcPct val="120000"/>
              </a:lnSpc>
              <a:buFont typeface="+mj-lt"/>
              <a:buAutoNum type="arabicPeriod"/>
            </a:pPr>
            <a:r>
              <a:rPr lang="en-US" sz="2000" dirty="0">
                <a:solidFill>
                  <a:prstClr val="black"/>
                </a:solidFill>
                <a:cs typeface="Arial" panose="020B0604020202020204" pitchFamily="34" charset="0"/>
              </a:rPr>
              <a:t>Reduce Edmonton’s dependence of fossil fuels </a:t>
            </a:r>
          </a:p>
          <a:p>
            <a:pPr marL="687388" lvl="0" indent="-401638">
              <a:lnSpc>
                <a:spcPct val="120000"/>
              </a:lnSpc>
              <a:buFont typeface="+mj-lt"/>
              <a:buAutoNum type="arabicPeriod"/>
            </a:pPr>
            <a:r>
              <a:rPr lang="en-US" sz="2000" dirty="0">
                <a:solidFill>
                  <a:prstClr val="black"/>
                </a:solidFill>
                <a:cs typeface="Arial" panose="020B0604020202020204" pitchFamily="34" charset="0"/>
              </a:rPr>
              <a:t>Increase energy efficiency in all sectors</a:t>
            </a:r>
          </a:p>
          <a:p>
            <a:pPr marL="687388" lvl="0" indent="-401638">
              <a:lnSpc>
                <a:spcPct val="120000"/>
              </a:lnSpc>
              <a:buFont typeface="+mj-lt"/>
              <a:buAutoNum type="arabicPeriod"/>
            </a:pPr>
            <a:r>
              <a:rPr lang="en-US" sz="2000" dirty="0">
                <a:solidFill>
                  <a:prstClr val="black"/>
                </a:solidFill>
                <a:cs typeface="Arial" panose="020B0604020202020204" pitchFamily="34" charset="0"/>
              </a:rPr>
              <a:t>Position Edmonton for economic opportunities as the world transitions to clean energy</a:t>
            </a:r>
          </a:p>
          <a:p>
            <a:pPr lvl="0">
              <a:tabLst>
                <a:tab pos="0" algn="l"/>
              </a:tabLst>
            </a:pPr>
            <a:endParaRPr lang="en-US" sz="2000" dirty="0" smtClean="0">
              <a:solidFill>
                <a:prstClr val="black"/>
              </a:solidFill>
              <a:cs typeface="Arial" panose="020B0604020202020204" pitchFamily="34" charset="0"/>
            </a:endParaRPr>
          </a:p>
          <a:p>
            <a:pPr lvl="0">
              <a:tabLst>
                <a:tab pos="0" algn="l"/>
              </a:tabLst>
            </a:pPr>
            <a:r>
              <a:rPr lang="en-US" sz="2000" dirty="0" smtClean="0">
                <a:solidFill>
                  <a:prstClr val="black"/>
                </a:solidFill>
                <a:cs typeface="Arial" panose="020B0604020202020204" pitchFamily="34" charset="0"/>
              </a:rPr>
              <a:t>Council </a:t>
            </a:r>
            <a:r>
              <a:rPr lang="en-US" sz="2000" dirty="0">
                <a:solidFill>
                  <a:prstClr val="black"/>
                </a:solidFill>
                <a:cs typeface="Arial" panose="020B0604020202020204" pitchFamily="34" charset="0"/>
              </a:rPr>
              <a:t>approved the strategy in April 2015 … and went on to entrench it in a new City Policy C585.</a:t>
            </a:r>
          </a:p>
          <a:p>
            <a:pPr lvl="0">
              <a:tabLst>
                <a:tab pos="0" algn="l"/>
              </a:tabLst>
            </a:pPr>
            <a:endParaRPr lang="en-US" sz="2000" dirty="0" smtClean="0">
              <a:solidFill>
                <a:prstClr val="black"/>
              </a:solidFill>
              <a:cs typeface="Arial" panose="020B0604020202020204" pitchFamily="34" charset="0"/>
            </a:endParaRPr>
          </a:p>
          <a:p>
            <a:pPr lvl="0">
              <a:tabLst>
                <a:tab pos="0" algn="l"/>
              </a:tabLst>
            </a:pPr>
            <a:r>
              <a:rPr lang="en-US" sz="2000" dirty="0" smtClean="0">
                <a:solidFill>
                  <a:prstClr val="black"/>
                </a:solidFill>
                <a:cs typeface="Arial" panose="020B0604020202020204" pitchFamily="34" charset="0"/>
              </a:rPr>
              <a:t>C585 </a:t>
            </a:r>
            <a:r>
              <a:rPr lang="en-US" sz="2000" dirty="0">
                <a:solidFill>
                  <a:prstClr val="black"/>
                </a:solidFill>
                <a:cs typeface="Arial" panose="020B0604020202020204" pitchFamily="34" charset="0"/>
              </a:rPr>
              <a:t>describes an energy sustainable Edmonton with … energy literate citizens … energy conserving lifestyles … world-class energy efficiency in all types of buildings … strong shifts to active and public transportation … an urban form designed to avoid unnecessary energy use … a greener power grid … electricity that’s produced close to where it’s used  … and increased electrification of Edmonton’s transportation system. </a:t>
            </a:r>
          </a:p>
          <a:p>
            <a:pPr marL="174625" indent="-174625">
              <a:spcBef>
                <a:spcPct val="0"/>
              </a:spcBef>
              <a:spcAft>
                <a:spcPts val="600"/>
              </a:spcAft>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sz="1400" dirty="0"/>
          </a:p>
          <a:p>
            <a:pPr>
              <a:spcBef>
                <a:spcPct val="0"/>
              </a:spcBef>
            </a:pPr>
            <a:endParaRPr lang="en-US" sz="1400" dirty="0"/>
          </a:p>
          <a:p>
            <a:pPr>
              <a:spcBef>
                <a:spcPct val="0"/>
              </a:spcBef>
            </a:pPr>
            <a:r>
              <a:rPr lang="en-US" sz="1400" dirty="0"/>
              <a:t>  </a:t>
            </a:r>
          </a:p>
        </p:txBody>
      </p:sp>
      <p:sp>
        <p:nvSpPr>
          <p:cNvPr id="4" name="Slide Number Placeholder 3"/>
          <p:cNvSpPr>
            <a:spLocks noGrp="1"/>
          </p:cNvSpPr>
          <p:nvPr>
            <p:ph type="sldNum" sz="quarter" idx="10"/>
          </p:nvPr>
        </p:nvSpPr>
        <p:spPr/>
        <p:txBody>
          <a:bodyPr/>
          <a:lstStyle/>
          <a:p>
            <a:fld id="{8243E4CE-CE93-434E-9C57-FDB8E557755A}" type="slidenum">
              <a:rPr lang="en-US" smtClean="0"/>
              <a:pPr/>
              <a:t>4</a:t>
            </a:fld>
            <a:endParaRPr lang="en-US"/>
          </a:p>
        </p:txBody>
      </p:sp>
      <p:sp>
        <p:nvSpPr>
          <p:cNvPr id="5" name="Notes Placeholder 2"/>
          <p:cNvSpPr txBox="1">
            <a:spLocks/>
          </p:cNvSpPr>
          <p:nvPr/>
        </p:nvSpPr>
        <p:spPr>
          <a:xfrm>
            <a:off x="838200" y="4343400"/>
            <a:ext cx="5486400" cy="3764280"/>
          </a:xfrm>
          <a:prstGeom prst="rect">
            <a:avLst/>
          </a:prstGeom>
        </p:spPr>
        <p:txBody>
          <a:bodyPr vert="horz" lIns="92757" tIns="46378" rIns="92757" bIns="46378"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0"/>
              </a:spcBef>
            </a:pPr>
            <a:endParaRPr lang="en-US" sz="1400" dirty="0"/>
          </a:p>
        </p:txBody>
      </p:sp>
      <p:sp>
        <p:nvSpPr>
          <p:cNvPr id="6" name="TextBox 5"/>
          <p:cNvSpPr txBox="1"/>
          <p:nvPr/>
        </p:nvSpPr>
        <p:spPr>
          <a:xfrm>
            <a:off x="297180" y="4541520"/>
            <a:ext cx="6377940" cy="4247317"/>
          </a:xfrm>
          <a:prstGeom prst="rect">
            <a:avLst/>
          </a:prstGeom>
          <a:noFill/>
        </p:spPr>
        <p:txBody>
          <a:bodyPr wrap="square" rtlCol="0">
            <a:spAutoFit/>
          </a:bodyPr>
          <a:lstStyle/>
          <a:p>
            <a:r>
              <a:rPr lang="en-US" dirty="0"/>
              <a:t>You’ll also recall, we went through a number of steps to arrive at the strategy. </a:t>
            </a:r>
          </a:p>
          <a:p>
            <a:pPr marL="285750" indent="-285750">
              <a:buFont typeface="Arial" panose="020B0604020202020204" pitchFamily="34" charset="0"/>
              <a:buChar char="•"/>
            </a:pPr>
            <a:r>
              <a:rPr lang="en-US" dirty="0"/>
              <a:t>It began with The Way We Green … which identified energy and climate change as Edmonton’s greatest environmental challenges.</a:t>
            </a:r>
          </a:p>
          <a:p>
            <a:pPr marL="285750" indent="-285750">
              <a:buFont typeface="Arial" panose="020B0604020202020204" pitchFamily="34" charset="0"/>
              <a:buChar char="•"/>
            </a:pPr>
            <a:r>
              <a:rPr lang="en-US" dirty="0"/>
              <a:t>This led to more in-depth studies that showed it was possible to significantly reduce Edmonton’s energy use and GHG emissions … and that most of these opportunities were cost effective.</a:t>
            </a:r>
          </a:p>
          <a:p>
            <a:pPr marL="285750" indent="-285750">
              <a:buFont typeface="Arial" panose="020B0604020202020204" pitchFamily="34" charset="0"/>
              <a:buChar char="•"/>
            </a:pPr>
            <a:r>
              <a:rPr lang="en-US" dirty="0"/>
              <a:t>These possibilities were then explored by a Citizens’ Panel of average Edmontonians who recommended … </a:t>
            </a:r>
            <a:r>
              <a:rPr lang="en-US" i="1" dirty="0"/>
              <a:t>that the City of Edmonton take measures to become a low carbon city by 2050.</a:t>
            </a:r>
          </a:p>
          <a:p>
            <a:pPr marL="285750" indent="-285750">
              <a:buFont typeface="Arial" panose="020B0604020202020204" pitchFamily="34" charset="0"/>
              <a:buChar char="•"/>
            </a:pPr>
            <a:r>
              <a:rPr lang="en-US" dirty="0"/>
              <a:t>The energy transition strategy resulting from this, contained an 8-year action plan with more than 150 tactics. </a:t>
            </a:r>
          </a:p>
          <a:p>
            <a:pPr marL="285750" indent="-285750">
              <a:buFont typeface="Arial" panose="020B0604020202020204" pitchFamily="34" charset="0"/>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 y="4415792"/>
            <a:ext cx="6629400" cy="4796788"/>
          </a:xfrm>
        </p:spPr>
        <p:txBody>
          <a:bodyPr>
            <a:normAutofit fontScale="92500" lnSpcReduction="10000"/>
          </a:bodyPr>
          <a:lstStyle/>
          <a:p>
            <a:pPr marL="285750">
              <a:spcAft>
                <a:spcPts val="1200"/>
              </a:spcAft>
            </a:pPr>
            <a:r>
              <a:rPr lang="en-US" sz="1700" dirty="0"/>
              <a:t>The strategy is being implemented in three phases. </a:t>
            </a:r>
          </a:p>
          <a:p>
            <a:pPr marL="285750">
              <a:spcAft>
                <a:spcPts val="1200"/>
              </a:spcAft>
            </a:pPr>
            <a:r>
              <a:rPr lang="en-US" sz="1700" dirty="0"/>
              <a:t>Phase 1 was a foundational phase … making sure we had the necessary governance and management structures in place to support Edmonton’s multi-decade, energy transition journey.  Phase 1 involved … establishing a supporting City Policy … obtaining additional operating funding … creating a new City Council Advisory Committee (to oversee the strategy’s implementation and provide advice to Council) … establishing a related Council Initiative  … and establishing meaningful corporate measures and outcomes.</a:t>
            </a:r>
          </a:p>
          <a:p>
            <a:pPr marL="285750">
              <a:spcAft>
                <a:spcPts val="1200"/>
              </a:spcAft>
            </a:pPr>
            <a:r>
              <a:rPr lang="en-US" sz="1700" dirty="0"/>
              <a:t>Phase 1 was completed in 2016 … setting the stage for Phase 2 which is currently underway and runs to 2019. </a:t>
            </a:r>
          </a:p>
          <a:p>
            <a:pPr marL="285750">
              <a:spcAft>
                <a:spcPts val="1200"/>
              </a:spcAft>
            </a:pPr>
            <a:r>
              <a:rPr lang="en-US" sz="1700" dirty="0"/>
              <a:t>Phase 2 is about engaging a million Edmontonians  to understand the risks of climate change and take action. It’s about piloting relatively small initiatives that will grow to become large scale community programs (in Phase 3). It’s about the City of Edmonton leading by example in its own operations as a catalyst for community action. And it’s about aligning our dollars and our efforts with other orders of government. </a:t>
            </a:r>
          </a:p>
          <a:p>
            <a:pPr marL="285750">
              <a:spcAft>
                <a:spcPts val="1200"/>
              </a:spcAft>
            </a:pPr>
            <a:endParaRPr lang="en-US" sz="1400" dirty="0"/>
          </a:p>
          <a:p>
            <a:pPr>
              <a:spcBef>
                <a:spcPct val="0"/>
              </a:spcBef>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460" y="4259580"/>
            <a:ext cx="6332220" cy="4838700"/>
          </a:xfrm>
        </p:spPr>
        <p:txBody>
          <a:bodyPr>
            <a:normAutofit/>
          </a:bodyPr>
          <a:lstStyle/>
          <a:p>
            <a:pPr>
              <a:spcBef>
                <a:spcPct val="0"/>
              </a:spcBef>
            </a:pPr>
            <a:r>
              <a:rPr lang="en-US" sz="2000" dirty="0"/>
              <a:t>Phase 2 projects can be grouped into six general categories … projects that engage Edmontonians</a:t>
            </a:r>
          </a:p>
          <a:p>
            <a:pPr>
              <a:spcBef>
                <a:spcPct val="0"/>
              </a:spcBef>
            </a:pPr>
            <a:r>
              <a:rPr lang="en-US" sz="2000" dirty="0"/>
              <a:t>… projects that advance wise energy use in buildings</a:t>
            </a:r>
          </a:p>
          <a:p>
            <a:pPr>
              <a:spcBef>
                <a:spcPct val="0"/>
              </a:spcBef>
            </a:pPr>
            <a:r>
              <a:rPr lang="en-US" sz="2000" dirty="0"/>
              <a:t>… projects that advance clean electricity generation</a:t>
            </a:r>
          </a:p>
          <a:p>
            <a:pPr>
              <a:spcBef>
                <a:spcPct val="0"/>
              </a:spcBef>
            </a:pPr>
            <a:r>
              <a:rPr lang="en-US" sz="2000" dirty="0"/>
              <a:t>… projects that advance wise energy use in local industry</a:t>
            </a:r>
          </a:p>
          <a:p>
            <a:pPr>
              <a:spcBef>
                <a:spcPct val="0"/>
              </a:spcBef>
            </a:pPr>
            <a:r>
              <a:rPr lang="en-US" sz="2000" dirty="0"/>
              <a:t>… projects that advance energy efficient land-use and transportation</a:t>
            </a:r>
          </a:p>
          <a:p>
            <a:pPr>
              <a:spcBef>
                <a:spcPct val="0"/>
              </a:spcBef>
            </a:pPr>
            <a:r>
              <a:rPr lang="en-US" sz="2000" dirty="0"/>
              <a:t>… and projects in which the City leads by example in its own operations.</a:t>
            </a:r>
          </a:p>
          <a:p>
            <a:pPr>
              <a:spcBef>
                <a:spcPct val="0"/>
              </a:spcBef>
            </a:pPr>
            <a:endParaRPr lang="en-US" sz="2000" dirty="0"/>
          </a:p>
          <a:p>
            <a:pPr>
              <a:spcBef>
                <a:spcPct val="0"/>
              </a:spcBef>
            </a:pPr>
            <a:r>
              <a:rPr lang="en-US" sz="2000" dirty="0"/>
              <a:t>I won’t go into all the projects discussed in the Annual Report.  But, I’ll touch on a few that will be receiving community attention in coming months. </a:t>
            </a:r>
          </a:p>
          <a:p>
            <a:pPr>
              <a:spcBef>
                <a:spcPct val="0"/>
              </a:spcBef>
            </a:pPr>
            <a:endParaRPr lang="en-US" sz="1000" dirty="0"/>
          </a:p>
          <a:p>
            <a:pPr>
              <a:spcBef>
                <a:spcPct val="0"/>
              </a:spcBef>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6</a:t>
            </a:fld>
            <a:endParaRPr lang="en-US"/>
          </a:p>
        </p:txBody>
      </p:sp>
    </p:spTree>
    <p:extLst>
      <p:ext uri="{BB962C8B-B14F-4D97-AF65-F5344CB8AC3E}">
        <p14:creationId xmlns:p14="http://schemas.microsoft.com/office/powerpoint/2010/main" val="392456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460" y="4259580"/>
            <a:ext cx="6332220" cy="4838700"/>
          </a:xfrm>
        </p:spPr>
        <p:txBody>
          <a:bodyPr>
            <a:normAutofit/>
          </a:bodyPr>
          <a:lstStyle/>
          <a:p>
            <a:pPr>
              <a:spcBef>
                <a:spcPct val="0"/>
              </a:spcBef>
            </a:pPr>
            <a:r>
              <a:rPr lang="en-US" sz="2000" dirty="0"/>
              <a:t>Under the heading “Engaging Edmontonians”, there’s a variety of work underway with none more important that the development of Edmonton’s Energy Transition Marketing and Communication Strategy. As I mentioned, engaging a million Edmontonians is an important goal in Phase 2.  Fortunately, we’re starting from a good place. 60% of Edmontonians surveyed say they are either alarmed or concerned about climate change and want to see action. </a:t>
            </a:r>
          </a:p>
          <a:p>
            <a:pPr>
              <a:spcBef>
                <a:spcPct val="0"/>
              </a:spcBef>
            </a:pPr>
            <a:endParaRPr lang="en-US" sz="2000" dirty="0"/>
          </a:p>
          <a:p>
            <a:pPr>
              <a:spcBef>
                <a:spcPct val="0"/>
              </a:spcBef>
            </a:pPr>
            <a:r>
              <a:rPr lang="en-US" sz="2000" dirty="0"/>
              <a:t>So far we’ve completed marketing research and formulated a core strategy.  In May and June we’ll be designing and producing the creative materials that will incorporate the City’s messages. A staged launch will happen in late 2017, reaching full speed in early 2018.</a:t>
            </a:r>
          </a:p>
          <a:p>
            <a:pPr>
              <a:spcBef>
                <a:spcPct val="0"/>
              </a:spcBef>
            </a:pPr>
            <a:endParaRPr lang="en-US" sz="2000" dirty="0"/>
          </a:p>
          <a:p>
            <a:pPr>
              <a:spcBef>
                <a:spcPct val="0"/>
              </a:spcBef>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7</a:t>
            </a:fld>
            <a:endParaRPr lang="en-US"/>
          </a:p>
        </p:txBody>
      </p:sp>
    </p:spTree>
    <p:extLst>
      <p:ext uri="{BB962C8B-B14F-4D97-AF65-F5344CB8AC3E}">
        <p14:creationId xmlns:p14="http://schemas.microsoft.com/office/powerpoint/2010/main" val="276448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460" y="4259580"/>
            <a:ext cx="6332220" cy="4838700"/>
          </a:xfrm>
        </p:spPr>
        <p:txBody>
          <a:bodyPr>
            <a:normAutofit fontScale="85000" lnSpcReduction="10000"/>
          </a:bodyPr>
          <a:lstStyle/>
          <a:p>
            <a:pPr>
              <a:spcBef>
                <a:spcPct val="0"/>
              </a:spcBef>
            </a:pPr>
            <a:r>
              <a:rPr lang="en-US" sz="1800" dirty="0"/>
              <a:t>Under the heading … advancing wise energy use in buildings … two important pilot projects will be launched this June.  </a:t>
            </a:r>
          </a:p>
          <a:p>
            <a:pPr>
              <a:spcBef>
                <a:spcPct val="0"/>
              </a:spcBef>
            </a:pPr>
            <a:endParaRPr lang="en-US" sz="1800" dirty="0"/>
          </a:p>
          <a:p>
            <a:pPr>
              <a:spcBef>
                <a:spcPct val="0"/>
              </a:spcBef>
            </a:pPr>
            <a:r>
              <a:rPr lang="en-US" sz="1800" dirty="0"/>
              <a:t>First is an energy labelling program for </a:t>
            </a:r>
            <a:r>
              <a:rPr lang="en-US" sz="1800" b="1" dirty="0"/>
              <a:t>Residential Buildings</a:t>
            </a:r>
            <a:r>
              <a:rPr lang="en-US" sz="1800" dirty="0"/>
              <a:t>. On a voluntary basis, this project will encourage owners of new and existing homes to conduct </a:t>
            </a:r>
            <a:r>
              <a:rPr lang="en-US" sz="1800" dirty="0" err="1"/>
              <a:t>EnerGuide</a:t>
            </a:r>
            <a:r>
              <a:rPr lang="en-US" sz="1800" dirty="0"/>
              <a:t> Audits.  The energy performance of these homes will be summarized on an energy label that will be available to both the homeowner, prospective buyers and the public on an on-line platform.  Overall, the audit will assist homeowners to identify energy efficiency improvement opportunities. Moreover, the label will help buyers to attribute value to energy efficiency. </a:t>
            </a:r>
          </a:p>
          <a:p>
            <a:pPr>
              <a:spcBef>
                <a:spcPct val="0"/>
              </a:spcBef>
            </a:pPr>
            <a:endParaRPr lang="en-US" sz="1800" dirty="0"/>
          </a:p>
          <a:p>
            <a:pPr>
              <a:spcBef>
                <a:spcPct val="0"/>
              </a:spcBef>
            </a:pPr>
            <a:r>
              <a:rPr lang="en-US" sz="1800" dirty="0"/>
              <a:t> A second pilot project will be launched in June 2017 that’s aimed at wise energy use in </a:t>
            </a:r>
            <a:r>
              <a:rPr lang="en-US" sz="1800" b="1" dirty="0"/>
              <a:t>large buildings</a:t>
            </a:r>
            <a:r>
              <a:rPr lang="en-US" sz="1800" dirty="0"/>
              <a:t>. Under this program, large building owners will voluntarily report, benchmark and publicly disclose the energy performance of their buildings. Again, this information will help inform building owners and tenants about energy efficiency improvement opportunities … and help to attributed value to energy efficiency. </a:t>
            </a:r>
          </a:p>
          <a:p>
            <a:pPr>
              <a:spcBef>
                <a:spcPct val="0"/>
              </a:spcBef>
            </a:pPr>
            <a:endParaRPr lang="en-US" sz="1800" dirty="0"/>
          </a:p>
          <a:p>
            <a:pPr>
              <a:spcBef>
                <a:spcPct val="0"/>
              </a:spcBef>
            </a:pPr>
            <a:r>
              <a:rPr lang="en-US" sz="1800" dirty="0"/>
              <a:t>Both of these pilot projects are in the detailed design stage and have undergone extensive stakeholder engagement. As part of both pilot projects, the City will be </a:t>
            </a:r>
            <a:r>
              <a:rPr lang="en-US" sz="1800" dirty="0" smtClean="0"/>
              <a:t>following a market</a:t>
            </a:r>
            <a:r>
              <a:rPr lang="en-US" sz="1800" baseline="0" dirty="0" smtClean="0"/>
              <a:t> transformation approach that will include a combination of marketing, education, capacity building and incentives </a:t>
            </a:r>
            <a:endParaRPr lang="en-US" sz="1800" dirty="0"/>
          </a:p>
          <a:p>
            <a:pPr>
              <a:spcBef>
                <a:spcPct val="0"/>
              </a:spcBef>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8</a:t>
            </a:fld>
            <a:endParaRPr lang="en-US"/>
          </a:p>
        </p:txBody>
      </p:sp>
    </p:spTree>
    <p:extLst>
      <p:ext uri="{BB962C8B-B14F-4D97-AF65-F5344CB8AC3E}">
        <p14:creationId xmlns:p14="http://schemas.microsoft.com/office/powerpoint/2010/main" val="295725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460" y="4259580"/>
            <a:ext cx="6332220" cy="4838700"/>
          </a:xfrm>
        </p:spPr>
        <p:txBody>
          <a:bodyPr>
            <a:normAutofit/>
          </a:bodyPr>
          <a:lstStyle/>
          <a:p>
            <a:pPr>
              <a:spcBef>
                <a:spcPct val="0"/>
              </a:spcBef>
            </a:pPr>
            <a:r>
              <a:rPr lang="en-US" sz="2000" dirty="0"/>
              <a:t>Another project I want to mention is the Establishment of Edmonton’s Electric Vehicle Strategy which will be presented to Council Committee in July.  The research and extensive stakeholder engagement for that strategy is largely complete.  The strategy will explain the GHG reduction opportunity from EVs. It will also outline the need for City leadership if we are to accelerate the purchase of electric vehicles in Edmonton. </a:t>
            </a:r>
          </a:p>
          <a:p>
            <a:pPr>
              <a:spcBef>
                <a:spcPct val="0"/>
              </a:spcBef>
            </a:pPr>
            <a:endParaRPr lang="en-US" sz="2000" dirty="0"/>
          </a:p>
          <a:p>
            <a:pPr>
              <a:spcBef>
                <a:spcPct val="0"/>
              </a:spcBef>
            </a:pPr>
            <a:endParaRPr lang="en-US" sz="1400" dirty="0"/>
          </a:p>
        </p:txBody>
      </p:sp>
      <p:sp>
        <p:nvSpPr>
          <p:cNvPr id="4" name="Slide Number Placeholder 3"/>
          <p:cNvSpPr>
            <a:spLocks noGrp="1"/>
          </p:cNvSpPr>
          <p:nvPr>
            <p:ph type="sldNum" sz="quarter" idx="10"/>
          </p:nvPr>
        </p:nvSpPr>
        <p:spPr/>
        <p:txBody>
          <a:bodyPr/>
          <a:lstStyle/>
          <a:p>
            <a:fld id="{8243E4CE-CE93-434E-9C57-FDB8E557755A}" type="slidenum">
              <a:rPr lang="en-US" smtClean="0"/>
              <a:pPr/>
              <a:t>9</a:t>
            </a:fld>
            <a:endParaRPr lang="en-US"/>
          </a:p>
        </p:txBody>
      </p:sp>
    </p:spTree>
    <p:extLst>
      <p:ext uri="{BB962C8B-B14F-4D97-AF65-F5344CB8AC3E}">
        <p14:creationId xmlns:p14="http://schemas.microsoft.com/office/powerpoint/2010/main" val="149033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F8A0D2E-EB5C-5042-9106-550E3660FC42}" type="datetimeFigureOut">
              <a:rPr lang="en-US" smtClean="0"/>
              <a:pPr/>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6046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F8A0D2E-EB5C-5042-9106-550E3660FC42}" type="datetimeFigureOut">
              <a:rPr lang="en-US" smtClean="0"/>
              <a:pPr/>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118935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F8A0D2E-EB5C-5042-9106-550E3660FC42}" type="datetimeFigureOut">
              <a:rPr lang="en-US" smtClean="0"/>
              <a:pPr/>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59751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56194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F8A0D2E-EB5C-5042-9106-550E3660FC42}" type="datetimeFigureOut">
              <a:rPr lang="en-US" smtClean="0"/>
              <a:pPr/>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3764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F8A0D2E-EB5C-5042-9106-550E3660FC42}" type="datetimeFigureOut">
              <a:rPr lang="en-US" smtClean="0"/>
              <a:pPr/>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295447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F8A0D2E-EB5C-5042-9106-550E3660FC42}" type="datetimeFigureOut">
              <a:rPr lang="en-US" smtClean="0"/>
              <a:pPr/>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217417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F8A0D2E-EB5C-5042-9106-550E3660FC42}" type="datetimeFigureOut">
              <a:rPr lang="en-US" smtClean="0"/>
              <a:pPr/>
              <a:t>9/26/17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45837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F8A0D2E-EB5C-5042-9106-550E3660FC42}" type="datetimeFigureOut">
              <a:rPr lang="en-US" smtClean="0"/>
              <a:pPr/>
              <a:t>9/26/17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208129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A0D2E-EB5C-5042-9106-550E3660FC42}" type="datetimeFigureOut">
              <a:rPr lang="en-US" smtClean="0"/>
              <a:pPr/>
              <a:t>9/26/17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258273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F8A0D2E-EB5C-5042-9106-550E3660FC42}" type="datetimeFigureOut">
              <a:rPr lang="en-US" smtClean="0"/>
              <a:pPr/>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17668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F8A0D2E-EB5C-5042-9106-550E3660FC42}" type="datetimeFigureOut">
              <a:rPr lang="en-US" smtClean="0"/>
              <a:pPr/>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7246E-C695-264A-8382-515AB35C1DAE}" type="slidenum">
              <a:rPr lang="en-US" smtClean="0"/>
              <a:pPr/>
              <a:t>‹#›</a:t>
            </a:fld>
            <a:endParaRPr lang="en-US"/>
          </a:p>
        </p:txBody>
      </p:sp>
    </p:spTree>
    <p:extLst>
      <p:ext uri="{BB962C8B-B14F-4D97-AF65-F5344CB8AC3E}">
        <p14:creationId xmlns:p14="http://schemas.microsoft.com/office/powerpoint/2010/main" val="20761116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A0D2E-EB5C-5042-9106-550E3660FC42}" type="datetimeFigureOut">
              <a:rPr lang="en-US" smtClean="0"/>
              <a:pPr/>
              <a:t>9/26/17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7246E-C695-264A-8382-515AB35C1DAE}" type="slidenum">
              <a:rPr lang="en-US" smtClean="0"/>
              <a:pPr/>
              <a:t>‹#›</a:t>
            </a:fld>
            <a:endParaRPr lang="en-US"/>
          </a:p>
        </p:txBody>
      </p:sp>
    </p:spTree>
    <p:extLst>
      <p:ext uri="{BB962C8B-B14F-4D97-AF65-F5344CB8AC3E}">
        <p14:creationId xmlns:p14="http://schemas.microsoft.com/office/powerpoint/2010/main" val="678552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11.jpg"/><Relationship Id="rId5" Type="http://schemas.openxmlformats.org/officeDocument/2006/relationships/image" Target="../media/image32.jp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11.jpg"/><Relationship Id="rId5"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jpe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oleObject" Target="../embeddings/oleObject1.bin"/><Relationship Id="rId8" Type="http://schemas.openxmlformats.org/officeDocument/2006/relationships/image" Target="../media/image5.png"/><Relationship Id="rId9" Type="http://schemas.openxmlformats.org/officeDocument/2006/relationships/image" Target="../media/image7.png"/><Relationship Id="rId10"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4 PPT footer.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449455"/>
            <a:ext cx="9144000" cy="1408545"/>
          </a:xfrm>
          <a:prstGeom prst="rect">
            <a:avLst/>
          </a:prstGeom>
        </p:spPr>
      </p:pic>
      <p:sp>
        <p:nvSpPr>
          <p:cNvPr id="12" name="Title 1"/>
          <p:cNvSpPr txBox="1">
            <a:spLocks/>
          </p:cNvSpPr>
          <p:nvPr/>
        </p:nvSpPr>
        <p:spPr>
          <a:xfrm>
            <a:off x="104172" y="5514513"/>
            <a:ext cx="8342928" cy="10744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dirty="0">
              <a:solidFill>
                <a:srgbClr val="FFFFFF"/>
              </a:solidFill>
              <a:cs typeface="Myriad Pro"/>
            </a:endParaRPr>
          </a:p>
        </p:txBody>
      </p:sp>
      <p:sp>
        <p:nvSpPr>
          <p:cNvPr id="11" name="Rectangle 10"/>
          <p:cNvSpPr/>
          <p:nvPr/>
        </p:nvSpPr>
        <p:spPr>
          <a:xfrm>
            <a:off x="0" y="-109134"/>
            <a:ext cx="9144000" cy="3546089"/>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8" name="Title 1"/>
          <p:cNvSpPr txBox="1">
            <a:spLocks/>
          </p:cNvSpPr>
          <p:nvPr/>
        </p:nvSpPr>
        <p:spPr>
          <a:xfrm>
            <a:off x="515922" y="228600"/>
            <a:ext cx="8450277" cy="32083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n-lt"/>
                <a:cs typeface="Myriad Pro"/>
              </a:rPr>
              <a:t>Edmonton’s Community Energy </a:t>
            </a:r>
            <a:r>
              <a:rPr lang="en-US" sz="6000" b="1" dirty="0">
                <a:solidFill>
                  <a:schemeClr val="bg1"/>
                </a:solidFill>
                <a:latin typeface="+mn-lt"/>
                <a:cs typeface="Myriad Pro"/>
              </a:rPr>
              <a:t>Transition </a:t>
            </a:r>
            <a:r>
              <a:rPr lang="en-US" sz="6000" b="1" dirty="0" smtClean="0">
                <a:solidFill>
                  <a:schemeClr val="bg1"/>
                </a:solidFill>
                <a:latin typeface="+mn-lt"/>
                <a:cs typeface="Myriad Pro"/>
              </a:rPr>
              <a:t>Strategy</a:t>
            </a:r>
          </a:p>
          <a:p>
            <a:r>
              <a:rPr lang="en-US" sz="4800" b="1" dirty="0" smtClean="0">
                <a:solidFill>
                  <a:schemeClr val="bg1"/>
                </a:solidFill>
                <a:latin typeface="+mn-lt"/>
                <a:cs typeface="Myriad Pro"/>
              </a:rPr>
              <a:t>Blatchford Energy System</a:t>
            </a:r>
            <a:endParaRPr lang="en-US" sz="4800" b="1" dirty="0">
              <a:solidFill>
                <a:schemeClr val="bg1"/>
              </a:solidFill>
              <a:latin typeface="+mn-lt"/>
              <a:cs typeface="Myriad Pro"/>
            </a:endParaRPr>
          </a:p>
          <a:p>
            <a:endParaRPr lang="en-US" sz="4000" b="1" i="1" dirty="0">
              <a:solidFill>
                <a:schemeClr val="bg1"/>
              </a:solidFill>
              <a:latin typeface="+mn-lt"/>
              <a:cs typeface="Myriad Pro"/>
            </a:endParaRPr>
          </a:p>
        </p:txBody>
      </p:sp>
      <p:pic>
        <p:nvPicPr>
          <p:cNvPr id="5122" name="Picture 2"/>
          <p:cNvPicPr>
            <a:picLocks noChangeAspect="1" noChangeArrowheads="1"/>
          </p:cNvPicPr>
          <p:nvPr/>
        </p:nvPicPr>
        <p:blipFill>
          <a:blip r:embed="rId4"/>
          <a:srcRect/>
          <a:stretch>
            <a:fillRect/>
          </a:stretch>
        </p:blipFill>
        <p:spPr bwMode="auto">
          <a:xfrm>
            <a:off x="0" y="3307080"/>
            <a:ext cx="9144000" cy="2144432"/>
          </a:xfrm>
          <a:prstGeom prst="rect">
            <a:avLst/>
          </a:prstGeom>
          <a:noFill/>
          <a:ln w="9525">
            <a:noFill/>
            <a:miter lim="800000"/>
            <a:headEnd/>
            <a:tailEnd/>
          </a:ln>
        </p:spPr>
      </p:pic>
      <p:sp>
        <p:nvSpPr>
          <p:cNvPr id="2" name="TextBox 1"/>
          <p:cNvSpPr txBox="1"/>
          <p:nvPr/>
        </p:nvSpPr>
        <p:spPr>
          <a:xfrm>
            <a:off x="843090" y="5613173"/>
            <a:ext cx="6841225" cy="1200329"/>
          </a:xfrm>
          <a:prstGeom prst="rect">
            <a:avLst/>
          </a:prstGeom>
          <a:noFill/>
        </p:spPr>
        <p:txBody>
          <a:bodyPr wrap="square" rtlCol="0">
            <a:spAutoFit/>
          </a:bodyPr>
          <a:lstStyle/>
          <a:p>
            <a:r>
              <a:rPr lang="en-US" sz="2400" i="1" dirty="0" smtClean="0"/>
              <a:t>Renewable </a:t>
            </a:r>
            <a:r>
              <a:rPr lang="en-US" sz="2400" i="1" dirty="0"/>
              <a:t>Cities -  Global Learning Forum 2017</a:t>
            </a:r>
            <a:endParaRPr lang="en-US" sz="2400" i="1" dirty="0" smtClean="0"/>
          </a:p>
          <a:p>
            <a:r>
              <a:rPr lang="en-US" sz="2400" i="1" dirty="0"/>
              <a:t>Creating an Ecosystem That </a:t>
            </a:r>
            <a:r>
              <a:rPr lang="en-US" sz="2400" i="1" dirty="0" smtClean="0"/>
              <a:t>Fosters Innovation</a:t>
            </a:r>
            <a:r>
              <a:rPr lang="en-US" sz="2400" i="1" dirty="0"/>
              <a:t>: Looking at the City of </a:t>
            </a:r>
            <a:r>
              <a:rPr lang="en-US" sz="2400" i="1" dirty="0" smtClean="0"/>
              <a:t>Edmonton from </a:t>
            </a:r>
            <a:r>
              <a:rPr lang="en-US" sz="2400" i="1" dirty="0" err="1" smtClean="0"/>
              <a:t>MaRS</a:t>
            </a:r>
            <a:endParaRPr lang="en-US" sz="2400" i="1" dirty="0"/>
          </a:p>
        </p:txBody>
      </p:sp>
    </p:spTree>
    <p:extLst>
      <p:ext uri="{BB962C8B-B14F-4D97-AF65-F5344CB8AC3E}">
        <p14:creationId xmlns:p14="http://schemas.microsoft.com/office/powerpoint/2010/main" val="314631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656324"/>
            <a:ext cx="5631062" cy="3647049"/>
          </a:xfrm>
        </p:spPr>
        <p:txBody>
          <a:bodyPr>
            <a:noAutofit/>
          </a:bodyPr>
          <a:lstStyle/>
          <a:p>
            <a:pPr marL="0" indent="0">
              <a:buNone/>
            </a:pPr>
            <a:endParaRPr lang="en-US" sz="3600" dirty="0"/>
          </a:p>
          <a:p>
            <a:pPr lvl="0"/>
            <a:endParaRPr lang="en-CA" sz="3600" dirty="0"/>
          </a:p>
        </p:txBody>
      </p:sp>
      <p:graphicFrame>
        <p:nvGraphicFramePr>
          <p:cNvPr id="2" name="Table 1"/>
          <p:cNvGraphicFramePr>
            <a:graphicFrameLocks noGrp="1"/>
          </p:cNvGraphicFramePr>
          <p:nvPr>
            <p:extLst>
              <p:ext uri="{D42A27DB-BD31-4B8C-83A1-F6EECF244321}">
                <p14:modId xmlns:p14="http://schemas.microsoft.com/office/powerpoint/2010/main" val="1719482554"/>
              </p:ext>
            </p:extLst>
          </p:nvPr>
        </p:nvGraphicFramePr>
        <p:xfrm>
          <a:off x="-65356" y="-101600"/>
          <a:ext cx="9209355" cy="6454274"/>
        </p:xfrm>
        <a:graphic>
          <a:graphicData uri="http://schemas.openxmlformats.org/drawingml/2006/table">
            <a:tbl>
              <a:tblPr firstRow="1" bandRow="1">
                <a:tableStyleId>{5C22544A-7EE6-4342-B048-85BDC9FD1C3A}</a:tableStyleId>
              </a:tblPr>
              <a:tblGrid>
                <a:gridCol w="9209355">
                  <a:extLst>
                    <a:ext uri="{9D8B030D-6E8A-4147-A177-3AD203B41FA5}">
                      <a16:colId xmlns="" xmlns:a16="http://schemas.microsoft.com/office/drawing/2014/main" val="20000"/>
                    </a:ext>
                  </a:extLst>
                </a:gridCol>
              </a:tblGrid>
              <a:tr h="1549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n-lt"/>
                          <a:ea typeface="+mn-ea"/>
                          <a:cs typeface="+mn-cs"/>
                        </a:rPr>
                        <a:t>City Leads By </a:t>
                      </a:r>
                      <a:r>
                        <a:rPr kumimoji="0" lang="en-US" sz="6000" b="1" i="0" u="none" strike="noStrike" kern="1200" cap="none" spc="0" normalizeH="0" baseline="0" noProof="0" dirty="0">
                          <a:ln>
                            <a:noFill/>
                          </a:ln>
                          <a:solidFill>
                            <a:schemeClr val="bg1"/>
                          </a:solidFill>
                          <a:effectLst/>
                          <a:uLnTx/>
                          <a:uFillTx/>
                          <a:latin typeface="+mn-lt"/>
                          <a:ea typeface="+mn-ea"/>
                          <a:cs typeface="+mn-cs"/>
                        </a:rPr>
                        <a:t>Example</a:t>
                      </a:r>
                      <a:endParaRPr kumimoji="0" lang="en-US" sz="6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 xmlns:a16="http://schemas.microsoft.com/office/drawing/2014/main" val="10000"/>
                  </a:ext>
                </a:extLst>
              </a:tr>
              <a:tr h="4904874">
                <a:tc>
                  <a:txBody>
                    <a:bodyPr/>
                    <a:lstStyle/>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4400" b="0" i="0" baseline="0" dirty="0">
                          <a:solidFill>
                            <a:schemeClr val="tx1"/>
                          </a:solidFill>
                        </a:rPr>
                        <a:t>Update of the Sustainable Building Policy C532</a:t>
                      </a:r>
                    </a:p>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4400" b="0" i="0" baseline="0" dirty="0" smtClean="0">
                          <a:solidFill>
                            <a:schemeClr val="tx1"/>
                          </a:solidFill>
                        </a:rPr>
                        <a:t>LRT </a:t>
                      </a:r>
                      <a:r>
                        <a:rPr lang="en-US" sz="4400" b="0" i="0" baseline="0" dirty="0">
                          <a:solidFill>
                            <a:schemeClr val="tx1"/>
                          </a:solidFill>
                        </a:rPr>
                        <a:t>expansion</a:t>
                      </a:r>
                    </a:p>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4400" b="0" i="0" baseline="0" dirty="0" smtClean="0">
                          <a:solidFill>
                            <a:schemeClr val="tx1"/>
                          </a:solidFill>
                        </a:rPr>
                        <a:t>Electric buses </a:t>
                      </a:r>
                    </a:p>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4400" b="1" i="0" baseline="0" dirty="0" smtClean="0">
                          <a:solidFill>
                            <a:schemeClr val="tx1"/>
                          </a:solidFill>
                        </a:rPr>
                        <a:t>Blatchford </a:t>
                      </a:r>
                    </a:p>
                  </a:txBody>
                  <a:tcPr>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19332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a:off x="3278475" y="2498800"/>
            <a:ext cx="4526700" cy="3459200"/>
          </a:xfrm>
          <a:prstGeom prst="rect">
            <a:avLst/>
          </a:prstGeom>
          <a:solidFill>
            <a:srgbClr val="6AA84F"/>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flipH="1">
            <a:off x="6180325" y="2498733"/>
            <a:ext cx="2375700" cy="3459200"/>
          </a:xfrm>
          <a:prstGeom prst="round2DiagRect">
            <a:avLst>
              <a:gd name="adj1" fmla="val 16667"/>
              <a:gd name="adj2" fmla="val 0"/>
            </a:avLst>
          </a:prstGeom>
          <a:solidFill>
            <a:srgbClr val="6AA84F"/>
          </a:solidFill>
          <a:ln>
            <a:noFill/>
          </a:ln>
        </p:spPr>
        <p:txBody>
          <a:bodyPr lIns="91425" tIns="91425" rIns="91425" bIns="91425" anchor="ctr" anchorCtr="0">
            <a:noAutofit/>
          </a:bodyPr>
          <a:lstStyle/>
          <a:p>
            <a:pPr lvl="0">
              <a:spcBef>
                <a:spcPts val="0"/>
              </a:spcBef>
              <a:buNone/>
            </a:pPr>
            <a:endParaRPr/>
          </a:p>
        </p:txBody>
      </p:sp>
      <p:pic>
        <p:nvPicPr>
          <p:cNvPr id="71" name="Shape 71"/>
          <p:cNvPicPr preferRelativeResize="0"/>
          <p:nvPr/>
        </p:nvPicPr>
        <p:blipFill rotWithShape="1">
          <a:blip r:embed="rId3">
            <a:alphaModFix/>
          </a:blip>
          <a:srcRect l="3095" t="5808" r="3104" b="6309"/>
          <a:stretch/>
        </p:blipFill>
        <p:spPr>
          <a:xfrm>
            <a:off x="1" y="2498733"/>
            <a:ext cx="4068275" cy="3459200"/>
          </a:xfrm>
          <a:prstGeom prst="rect">
            <a:avLst/>
          </a:prstGeom>
          <a:noFill/>
          <a:ln>
            <a:noFill/>
          </a:ln>
        </p:spPr>
      </p:pic>
      <p:sp>
        <p:nvSpPr>
          <p:cNvPr id="72" name="Shape 72"/>
          <p:cNvSpPr txBox="1"/>
          <p:nvPr/>
        </p:nvSpPr>
        <p:spPr>
          <a:xfrm>
            <a:off x="4470925" y="2498733"/>
            <a:ext cx="3800100" cy="3459200"/>
          </a:xfrm>
          <a:prstGeom prst="rect">
            <a:avLst/>
          </a:prstGeom>
          <a:noFill/>
          <a:ln>
            <a:noFill/>
          </a:ln>
        </p:spPr>
        <p:txBody>
          <a:bodyPr lIns="91425" tIns="91425" rIns="91425" bIns="91425" anchor="ctr" anchorCtr="0">
            <a:noAutofit/>
          </a:bodyPr>
          <a:lstStyle/>
          <a:p>
            <a:pPr lvl="0" rtl="0">
              <a:lnSpc>
                <a:spcPct val="115000"/>
              </a:lnSpc>
              <a:spcBef>
                <a:spcPts val="400"/>
              </a:spcBef>
              <a:spcAft>
                <a:spcPts val="1000"/>
              </a:spcAft>
              <a:buNone/>
            </a:pPr>
            <a:r>
              <a:rPr lang="en">
                <a:solidFill>
                  <a:schemeClr val="lt2"/>
                </a:solidFill>
                <a:latin typeface="Ubuntu"/>
                <a:ea typeface="Ubuntu"/>
                <a:cs typeface="Ubuntu"/>
                <a:sym typeface="Ubuntu"/>
              </a:rPr>
              <a:t>Blatchford will be home to 30,000 residents all living sustainably together on 536 acres in the heart of the city. </a:t>
            </a:r>
          </a:p>
          <a:p>
            <a:pPr lvl="0" rtl="0">
              <a:lnSpc>
                <a:spcPct val="115000"/>
              </a:lnSpc>
              <a:spcBef>
                <a:spcPts val="400"/>
              </a:spcBef>
              <a:spcAft>
                <a:spcPts val="1000"/>
              </a:spcAft>
              <a:buNone/>
            </a:pPr>
            <a:r>
              <a:rPr lang="en">
                <a:solidFill>
                  <a:schemeClr val="lt2"/>
                </a:solidFill>
                <a:latin typeface="Ubuntu"/>
                <a:ea typeface="Ubuntu"/>
                <a:cs typeface="Ubuntu"/>
                <a:sym typeface="Ubuntu"/>
              </a:rPr>
              <a:t>Blatchford is a once-in-a-lifetime city building opportunity.  The project is about developing a community with intentionally different outcomes. </a:t>
            </a:r>
          </a:p>
        </p:txBody>
      </p:sp>
      <p:sp>
        <p:nvSpPr>
          <p:cNvPr id="73" name="Shape 73"/>
          <p:cNvSpPr txBox="1">
            <a:spLocks noGrp="1"/>
          </p:cNvSpPr>
          <p:nvPr>
            <p:ph type="title"/>
          </p:nvPr>
        </p:nvSpPr>
        <p:spPr>
          <a:xfrm>
            <a:off x="256000" y="1153400"/>
            <a:ext cx="7549200" cy="16276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n" sz="3600">
                <a:solidFill>
                  <a:srgbClr val="666666"/>
                </a:solidFill>
                <a:latin typeface="Playfair Display"/>
                <a:ea typeface="Playfair Display"/>
                <a:cs typeface="Playfair Display"/>
                <a:sym typeface="Playfair Display"/>
              </a:rPr>
              <a:t>Once in a lifetime opportunity</a:t>
            </a:r>
          </a:p>
          <a:p>
            <a:pPr lvl="0" rtl="0">
              <a:spcBef>
                <a:spcPts val="0"/>
              </a:spcBef>
              <a:buNone/>
            </a:pPr>
            <a:endParaRPr sz="3000">
              <a:solidFill>
                <a:srgbClr val="666666"/>
              </a:solidFill>
              <a:latin typeface="Playfair Display"/>
              <a:ea typeface="Playfair Display"/>
              <a:cs typeface="Playfair Display"/>
              <a:sym typeface="Playfair Display"/>
            </a:endParaRPr>
          </a:p>
        </p:txBody>
      </p:sp>
      <p:pic>
        <p:nvPicPr>
          <p:cNvPr id="74" name="Shape 74" descr="blatchford_LOGO_H_rgb.jpg"/>
          <p:cNvPicPr preferRelativeResize="0"/>
          <p:nvPr/>
        </p:nvPicPr>
        <p:blipFill>
          <a:blip r:embed="rId4">
            <a:alphaModFix/>
          </a:blip>
          <a:stretch>
            <a:fillRect/>
          </a:stretch>
        </p:blipFill>
        <p:spPr>
          <a:xfrm>
            <a:off x="7729776" y="467901"/>
            <a:ext cx="1034547" cy="350465"/>
          </a:xfrm>
          <a:prstGeom prst="rect">
            <a:avLst/>
          </a:prstGeom>
          <a:noFill/>
          <a:ln>
            <a:noFill/>
          </a:ln>
        </p:spPr>
      </p:pic>
      <p:sp>
        <p:nvSpPr>
          <p:cNvPr id="75" name="Shape 7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Tree>
    <p:extLst>
      <p:ext uri="{BB962C8B-B14F-4D97-AF65-F5344CB8AC3E}">
        <p14:creationId xmlns:p14="http://schemas.microsoft.com/office/powerpoint/2010/main" val="161943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3371850" y="1357315"/>
            <a:ext cx="4525075" cy="4243384"/>
          </a:xfrm>
          <a:prstGeom prst="rect">
            <a:avLst/>
          </a:prstGeom>
          <a:solidFill>
            <a:srgbClr val="3D85C6"/>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flipH="1">
            <a:off x="5847775" y="1357314"/>
            <a:ext cx="3053338" cy="4243386"/>
          </a:xfrm>
          <a:prstGeom prst="round2DiagRect">
            <a:avLst>
              <a:gd name="adj1" fmla="val 16667"/>
              <a:gd name="adj2" fmla="val 0"/>
            </a:avLst>
          </a:prstGeom>
          <a:solidFill>
            <a:srgbClr val="3D85C6"/>
          </a:solidFill>
          <a:ln>
            <a:noFill/>
          </a:ln>
        </p:spPr>
        <p:txBody>
          <a:bodyPr lIns="91425" tIns="91425" rIns="91425" bIns="91425" anchor="ctr" anchorCtr="0">
            <a:noAutofit/>
          </a:bodyPr>
          <a:lstStyle/>
          <a:p>
            <a:pPr lvl="0">
              <a:spcBef>
                <a:spcPts val="0"/>
              </a:spcBef>
              <a:buNone/>
            </a:pPr>
            <a:endParaRPr/>
          </a:p>
        </p:txBody>
      </p:sp>
      <p:sp>
        <p:nvSpPr>
          <p:cNvPr id="82" name="Shape 82"/>
          <p:cNvSpPr txBox="1"/>
          <p:nvPr/>
        </p:nvSpPr>
        <p:spPr>
          <a:xfrm>
            <a:off x="4456693" y="2208133"/>
            <a:ext cx="3954600" cy="3579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dirty="0">
                <a:solidFill>
                  <a:schemeClr val="lt1"/>
                </a:solidFill>
                <a:latin typeface="Ubuntu"/>
                <a:ea typeface="Ubuntu"/>
                <a:cs typeface="Ubuntu"/>
                <a:sym typeface="Ubuntu"/>
              </a:rPr>
              <a:t>Blatchford will be home to up to 30,000 Edmontonians living, working and learning in a sustainable community that uses 100 percent renewable energy, is carbon neutral, significantly reduces its ecological footprint, and empowers residents to pursue a range of sustainable lifestyle choices. </a:t>
            </a:r>
          </a:p>
        </p:txBody>
      </p:sp>
      <p:sp>
        <p:nvSpPr>
          <p:cNvPr id="83" name="Shape 83"/>
          <p:cNvSpPr txBox="1">
            <a:spLocks noGrp="1"/>
          </p:cNvSpPr>
          <p:nvPr>
            <p:ph type="title" idx="4294967295"/>
          </p:nvPr>
        </p:nvSpPr>
        <p:spPr>
          <a:xfrm flipH="1">
            <a:off x="4342389" y="1776533"/>
            <a:ext cx="3355800" cy="921600"/>
          </a:xfrm>
          <a:prstGeom prst="rect">
            <a:avLst/>
          </a:prstGeom>
        </p:spPr>
        <p:txBody>
          <a:bodyPr lIns="91425" tIns="91425" rIns="91425" bIns="91425" anchor="t" anchorCtr="0">
            <a:noAutofit/>
          </a:bodyPr>
          <a:lstStyle/>
          <a:p>
            <a:pPr lvl="0" rtl="0">
              <a:spcBef>
                <a:spcPts val="0"/>
              </a:spcBef>
              <a:buClr>
                <a:schemeClr val="dk1"/>
              </a:buClr>
              <a:buSzPct val="30555"/>
              <a:buFont typeface="Arial"/>
              <a:buNone/>
            </a:pPr>
            <a:r>
              <a:rPr lang="en" sz="3600" dirty="0">
                <a:solidFill>
                  <a:schemeClr val="lt1"/>
                </a:solidFill>
                <a:latin typeface="Playfair Display"/>
                <a:ea typeface="Playfair Display"/>
                <a:cs typeface="Playfair Display"/>
                <a:sym typeface="Playfair Display"/>
              </a:rPr>
              <a:t>Vision</a:t>
            </a:r>
          </a:p>
          <a:p>
            <a:pPr lvl="0" rtl="0">
              <a:spcBef>
                <a:spcPts val="0"/>
              </a:spcBef>
              <a:buNone/>
            </a:pPr>
            <a:endParaRPr sz="3000" dirty="0">
              <a:solidFill>
                <a:srgbClr val="666666"/>
              </a:solidFill>
              <a:latin typeface="Playfair Display"/>
              <a:ea typeface="Playfair Display"/>
              <a:cs typeface="Playfair Display"/>
              <a:sym typeface="Playfair Display"/>
            </a:endParaRPr>
          </a:p>
        </p:txBody>
      </p:sp>
      <p:pic>
        <p:nvPicPr>
          <p:cNvPr id="84" name="Shape 84" descr="blatchford_LOGO_H_rgb.jpg"/>
          <p:cNvPicPr preferRelativeResize="0"/>
          <p:nvPr/>
        </p:nvPicPr>
        <p:blipFill>
          <a:blip r:embed="rId3">
            <a:alphaModFix/>
          </a:blip>
          <a:stretch>
            <a:fillRect/>
          </a:stretch>
        </p:blipFill>
        <p:spPr>
          <a:xfrm>
            <a:off x="6947325" y="563999"/>
            <a:ext cx="1818377" cy="615999"/>
          </a:xfrm>
          <a:prstGeom prst="rect">
            <a:avLst/>
          </a:prstGeom>
          <a:noFill/>
          <a:ln>
            <a:noFill/>
          </a:ln>
        </p:spPr>
      </p:pic>
      <p:pic>
        <p:nvPicPr>
          <p:cNvPr id="85" name="Shape 85" descr="VIEW03_West District Side Street.jpg"/>
          <p:cNvPicPr preferRelativeResize="0"/>
          <p:nvPr/>
        </p:nvPicPr>
        <p:blipFill rotWithShape="1">
          <a:blip r:embed="rId4">
            <a:alphaModFix/>
          </a:blip>
          <a:srcRect r="28596"/>
          <a:stretch/>
        </p:blipFill>
        <p:spPr>
          <a:xfrm>
            <a:off x="128587" y="1357315"/>
            <a:ext cx="3813738" cy="4243385"/>
          </a:xfrm>
          <a:prstGeom prst="rect">
            <a:avLst/>
          </a:prstGeom>
          <a:noFill/>
          <a:ln>
            <a:noFill/>
          </a:ln>
        </p:spPr>
      </p:pic>
      <p:sp>
        <p:nvSpPr>
          <p:cNvPr id="86" name="Shape 8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Tree>
    <p:extLst>
      <p:ext uri="{BB962C8B-B14F-4D97-AF65-F5344CB8AC3E}">
        <p14:creationId xmlns:p14="http://schemas.microsoft.com/office/powerpoint/2010/main" val="102130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towncentre.jpg"/>
          <p:cNvPicPr preferRelativeResize="0"/>
          <p:nvPr/>
        </p:nvPicPr>
        <p:blipFill>
          <a:blip r:embed="rId3">
            <a:alphaModFix/>
          </a:blip>
          <a:stretch>
            <a:fillRect/>
          </a:stretch>
        </p:blipFill>
        <p:spPr>
          <a:xfrm>
            <a:off x="4372623" y="1934308"/>
            <a:ext cx="4412629" cy="4536830"/>
          </a:xfrm>
          <a:prstGeom prst="rect">
            <a:avLst/>
          </a:prstGeom>
          <a:noFill/>
          <a:ln>
            <a:noFill/>
          </a:ln>
        </p:spPr>
      </p:pic>
      <p:sp>
        <p:nvSpPr>
          <p:cNvPr id="193" name="Shape 193"/>
          <p:cNvSpPr txBox="1">
            <a:spLocks noGrp="1"/>
          </p:cNvSpPr>
          <p:nvPr>
            <p:ph type="subTitle" idx="1"/>
          </p:nvPr>
        </p:nvSpPr>
        <p:spPr>
          <a:xfrm>
            <a:off x="938000" y="2057600"/>
            <a:ext cx="3316200" cy="4698800"/>
          </a:xfrm>
          <a:prstGeom prst="rect">
            <a:avLst/>
          </a:prstGeom>
        </p:spPr>
        <p:txBody>
          <a:bodyPr lIns="91425" tIns="91425" rIns="91425" bIns="91425" anchor="t" anchorCtr="0">
            <a:noAutofit/>
          </a:bodyPr>
          <a:lstStyle/>
          <a:p>
            <a:pPr lvl="0" algn="l" rtl="0">
              <a:spcBef>
                <a:spcPts val="0"/>
              </a:spcBef>
              <a:spcAft>
                <a:spcPts val="500"/>
              </a:spcAft>
              <a:buNone/>
            </a:pPr>
            <a:endParaRPr sz="1100">
              <a:solidFill>
                <a:srgbClr val="3C78D8"/>
              </a:solidFill>
              <a:latin typeface="Playfair Display"/>
              <a:ea typeface="Playfair Display"/>
              <a:cs typeface="Playfair Display"/>
              <a:sym typeface="Playfair Display"/>
            </a:endParaRPr>
          </a:p>
          <a:p>
            <a:pPr lvl="0" algn="l" rtl="0">
              <a:spcBef>
                <a:spcPts val="0"/>
              </a:spcBef>
              <a:spcAft>
                <a:spcPts val="1000"/>
              </a:spcAft>
              <a:buNone/>
            </a:pPr>
            <a:r>
              <a:rPr lang="en" sz="1100">
                <a:solidFill>
                  <a:srgbClr val="3C78D8"/>
                </a:solidFill>
                <a:latin typeface="Playfair Display"/>
                <a:ea typeface="Playfair Display"/>
                <a:cs typeface="Playfair Display"/>
                <a:sym typeface="Playfair Display"/>
              </a:rPr>
              <a:t> </a:t>
            </a:r>
          </a:p>
          <a:p>
            <a:pPr lvl="0" rtl="0">
              <a:spcBef>
                <a:spcPts val="0"/>
              </a:spcBef>
              <a:spcAft>
                <a:spcPts val="500"/>
              </a:spcAft>
              <a:buNone/>
            </a:pPr>
            <a:endParaRPr sz="800">
              <a:latin typeface="Ubuntu"/>
              <a:ea typeface="Ubuntu"/>
              <a:cs typeface="Ubuntu"/>
              <a:sym typeface="Ubuntu"/>
            </a:endParaRPr>
          </a:p>
          <a:p>
            <a:pPr lvl="0" algn="l" rtl="0">
              <a:spcBef>
                <a:spcPts val="0"/>
              </a:spcBef>
              <a:spcAft>
                <a:spcPts val="500"/>
              </a:spcAft>
              <a:buNone/>
            </a:pPr>
            <a:endParaRPr sz="1100">
              <a:solidFill>
                <a:srgbClr val="3C78D8"/>
              </a:solidFill>
              <a:latin typeface="Playfair Display"/>
              <a:ea typeface="Playfair Display"/>
              <a:cs typeface="Playfair Display"/>
              <a:sym typeface="Playfair Display"/>
            </a:endParaRPr>
          </a:p>
          <a:p>
            <a:pPr lvl="0" algn="l" rtl="0">
              <a:spcBef>
                <a:spcPts val="0"/>
              </a:spcBef>
              <a:spcAft>
                <a:spcPts val="500"/>
              </a:spcAft>
              <a:buNone/>
            </a:pPr>
            <a:endParaRPr sz="1200">
              <a:solidFill>
                <a:schemeClr val="dk1"/>
              </a:solidFill>
              <a:latin typeface="Playfair Display"/>
              <a:ea typeface="Playfair Display"/>
              <a:cs typeface="Playfair Display"/>
              <a:sym typeface="Playfair Display"/>
            </a:endParaRPr>
          </a:p>
        </p:txBody>
      </p:sp>
      <p:sp>
        <p:nvSpPr>
          <p:cNvPr id="194" name="Shape 194"/>
          <p:cNvSpPr txBox="1">
            <a:spLocks noGrp="1"/>
          </p:cNvSpPr>
          <p:nvPr>
            <p:ph type="title" idx="4294967295"/>
          </p:nvPr>
        </p:nvSpPr>
        <p:spPr>
          <a:xfrm>
            <a:off x="938000" y="835600"/>
            <a:ext cx="7605000" cy="947600"/>
          </a:xfrm>
          <a:prstGeom prst="rect">
            <a:avLst/>
          </a:prstGeom>
        </p:spPr>
        <p:txBody>
          <a:bodyPr lIns="91425" tIns="91425" rIns="91425" bIns="91425" anchor="t" anchorCtr="0">
            <a:noAutofit/>
          </a:bodyPr>
          <a:lstStyle/>
          <a:p>
            <a:pPr lvl="0" rtl="0">
              <a:spcBef>
                <a:spcPts val="0"/>
              </a:spcBef>
              <a:buNone/>
            </a:pPr>
            <a:r>
              <a:rPr lang="en" sz="3600">
                <a:solidFill>
                  <a:srgbClr val="666666"/>
                </a:solidFill>
                <a:latin typeface="Playfair Display"/>
                <a:ea typeface="Playfair Display"/>
                <a:cs typeface="Playfair Display"/>
                <a:sym typeface="Playfair Display"/>
              </a:rPr>
              <a:t>Transit-oriented development</a:t>
            </a:r>
          </a:p>
        </p:txBody>
      </p:sp>
      <p:pic>
        <p:nvPicPr>
          <p:cNvPr id="195" name="Shape 195" descr="blatchford_LOGO_H_rgb.jpg"/>
          <p:cNvPicPr preferRelativeResize="0"/>
          <p:nvPr/>
        </p:nvPicPr>
        <p:blipFill>
          <a:blip r:embed="rId4">
            <a:alphaModFix/>
          </a:blip>
          <a:stretch>
            <a:fillRect/>
          </a:stretch>
        </p:blipFill>
        <p:spPr>
          <a:xfrm>
            <a:off x="7776475" y="447900"/>
            <a:ext cx="1008777" cy="341733"/>
          </a:xfrm>
          <a:prstGeom prst="rect">
            <a:avLst/>
          </a:prstGeom>
          <a:noFill/>
          <a:ln>
            <a:noFill/>
          </a:ln>
        </p:spPr>
      </p:pic>
      <p:sp>
        <p:nvSpPr>
          <p:cNvPr id="197" name="Shape 197"/>
          <p:cNvSpPr/>
          <p:nvPr/>
        </p:nvSpPr>
        <p:spPr>
          <a:xfrm>
            <a:off x="938000" y="1934308"/>
            <a:ext cx="3211969" cy="4536830"/>
          </a:xfrm>
          <a:prstGeom prst="round2DiagRect">
            <a:avLst>
              <a:gd name="adj1" fmla="val 16667"/>
              <a:gd name="adj2" fmla="val 0"/>
            </a:avLst>
          </a:prstGeom>
          <a:solidFill>
            <a:srgbClr val="18A5E8"/>
          </a:solidFill>
          <a:ln>
            <a:noFill/>
          </a:ln>
        </p:spPr>
        <p:txBody>
          <a:bodyPr lIns="91425" tIns="91425" rIns="91425" bIns="91425" anchor="ctr" anchorCtr="0">
            <a:noAutofit/>
          </a:bodyPr>
          <a:lstStyle/>
          <a:p>
            <a:pPr marL="457200" lvl="0" indent="-298450" rtl="0">
              <a:spcBef>
                <a:spcPts val="0"/>
              </a:spcBef>
              <a:spcAft>
                <a:spcPts val="5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Maximize access to public transportation and incorporate features to encourage use of public transit over private automobile</a:t>
            </a:r>
          </a:p>
          <a:p>
            <a:pPr lvl="0" rtl="0">
              <a:spcBef>
                <a:spcPts val="0"/>
              </a:spcBef>
              <a:spcAft>
                <a:spcPts val="500"/>
              </a:spcAft>
              <a:buNone/>
            </a:pPr>
            <a:endParaRPr sz="1400" dirty="0">
              <a:solidFill>
                <a:srgbClr val="FFFFFF"/>
              </a:solidFill>
              <a:latin typeface="Playfair Display"/>
              <a:ea typeface="Playfair Display"/>
              <a:cs typeface="Playfair Display"/>
              <a:sym typeface="Playfair Display"/>
            </a:endParaRPr>
          </a:p>
          <a:p>
            <a:pPr marL="457200" lvl="0" indent="-298450" rtl="0">
              <a:spcBef>
                <a:spcPts val="0"/>
              </a:spcBef>
              <a:spcAft>
                <a:spcPts val="5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Use of transit within the community will  be comfortable and attractive to a range of users in all  seasons</a:t>
            </a:r>
          </a:p>
          <a:p>
            <a:pPr lvl="0" rtl="0">
              <a:spcBef>
                <a:spcPts val="0"/>
              </a:spcBef>
              <a:spcAft>
                <a:spcPts val="500"/>
              </a:spcAft>
              <a:buNone/>
            </a:pPr>
            <a:endParaRPr sz="1100" dirty="0">
              <a:solidFill>
                <a:srgbClr val="FFFFFF"/>
              </a:solidFill>
              <a:latin typeface="Playfair Display"/>
              <a:ea typeface="Playfair Display"/>
              <a:cs typeface="Playfair Display"/>
              <a:sym typeface="Playfair Display"/>
            </a:endParaRPr>
          </a:p>
          <a:p>
            <a:pPr lvl="0" rtl="0">
              <a:spcBef>
                <a:spcPts val="0"/>
              </a:spcBef>
              <a:spcAft>
                <a:spcPts val="500"/>
              </a:spcAft>
              <a:buNone/>
            </a:pPr>
            <a:endParaRPr sz="900" b="1" dirty="0">
              <a:solidFill>
                <a:schemeClr val="dk1"/>
              </a:solidFill>
              <a:latin typeface="Ubuntu"/>
              <a:ea typeface="Ubuntu"/>
              <a:cs typeface="Ubuntu"/>
              <a:sym typeface="Ubuntu"/>
            </a:endParaRPr>
          </a:p>
        </p:txBody>
      </p:sp>
    </p:spTree>
    <p:extLst>
      <p:ext uri="{BB962C8B-B14F-4D97-AF65-F5344CB8AC3E}">
        <p14:creationId xmlns:p14="http://schemas.microsoft.com/office/powerpoint/2010/main" val="424212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idx="4294967295"/>
          </p:nvPr>
        </p:nvSpPr>
        <p:spPr>
          <a:xfrm>
            <a:off x="930325" y="839533"/>
            <a:ext cx="7605000" cy="947600"/>
          </a:xfrm>
          <a:prstGeom prst="rect">
            <a:avLst/>
          </a:prstGeom>
        </p:spPr>
        <p:txBody>
          <a:bodyPr lIns="91425" tIns="91425" rIns="91425" bIns="91425" anchor="t" anchorCtr="0">
            <a:noAutofit/>
          </a:bodyPr>
          <a:lstStyle/>
          <a:p>
            <a:pPr lvl="0" rtl="0">
              <a:spcBef>
                <a:spcPts val="0"/>
              </a:spcBef>
              <a:buNone/>
            </a:pPr>
            <a:r>
              <a:rPr lang="en" sz="3600">
                <a:solidFill>
                  <a:srgbClr val="666666"/>
                </a:solidFill>
                <a:latin typeface="Playfair Display"/>
                <a:ea typeface="Playfair Display"/>
                <a:cs typeface="Playfair Display"/>
                <a:sym typeface="Playfair Display"/>
              </a:rPr>
              <a:t>Parks and green spaces</a:t>
            </a:r>
          </a:p>
        </p:txBody>
      </p:sp>
      <p:pic>
        <p:nvPicPr>
          <p:cNvPr id="203" name="Shape 203" descr="pond.jpg"/>
          <p:cNvPicPr preferRelativeResize="0"/>
          <p:nvPr/>
        </p:nvPicPr>
        <p:blipFill>
          <a:blip r:embed="rId3">
            <a:alphaModFix/>
          </a:blip>
          <a:stretch>
            <a:fillRect/>
          </a:stretch>
        </p:blipFill>
        <p:spPr>
          <a:xfrm>
            <a:off x="4201525" y="1787133"/>
            <a:ext cx="4426660" cy="4273698"/>
          </a:xfrm>
          <a:prstGeom prst="rect">
            <a:avLst/>
          </a:prstGeom>
          <a:noFill/>
          <a:ln>
            <a:noFill/>
          </a:ln>
        </p:spPr>
      </p:pic>
      <p:sp>
        <p:nvSpPr>
          <p:cNvPr id="204" name="Shape 204"/>
          <p:cNvSpPr txBox="1">
            <a:spLocks noGrp="1"/>
          </p:cNvSpPr>
          <p:nvPr>
            <p:ph type="subTitle" idx="1"/>
          </p:nvPr>
        </p:nvSpPr>
        <p:spPr>
          <a:xfrm>
            <a:off x="930325" y="2043633"/>
            <a:ext cx="3271200" cy="4698800"/>
          </a:xfrm>
          <a:prstGeom prst="rect">
            <a:avLst/>
          </a:prstGeom>
        </p:spPr>
        <p:txBody>
          <a:bodyPr lIns="91425" tIns="91425" rIns="91425" bIns="91425" anchor="t" anchorCtr="0">
            <a:noAutofit/>
          </a:bodyPr>
          <a:lstStyle/>
          <a:p>
            <a:pPr lvl="0" algn="l" rtl="0">
              <a:spcBef>
                <a:spcPts val="0"/>
              </a:spcBef>
              <a:spcAft>
                <a:spcPts val="300"/>
              </a:spcAft>
              <a:buNone/>
            </a:pPr>
            <a:endParaRPr sz="800">
              <a:solidFill>
                <a:schemeClr val="dk1"/>
              </a:solidFill>
              <a:latin typeface="Ubuntu"/>
              <a:ea typeface="Ubuntu"/>
              <a:cs typeface="Ubuntu"/>
              <a:sym typeface="Ubuntu"/>
            </a:endParaRPr>
          </a:p>
          <a:p>
            <a:pPr lvl="0" rtl="0">
              <a:spcBef>
                <a:spcPts val="0"/>
              </a:spcBef>
              <a:spcAft>
                <a:spcPts val="500"/>
              </a:spcAft>
              <a:buNone/>
            </a:pPr>
            <a:endParaRPr sz="800">
              <a:latin typeface="Ubuntu"/>
              <a:ea typeface="Ubuntu"/>
              <a:cs typeface="Ubuntu"/>
              <a:sym typeface="Ubuntu"/>
            </a:endParaRPr>
          </a:p>
          <a:p>
            <a:pPr lvl="0" algn="l" rtl="0">
              <a:spcBef>
                <a:spcPts val="0"/>
              </a:spcBef>
              <a:spcAft>
                <a:spcPts val="500"/>
              </a:spcAft>
              <a:buNone/>
            </a:pPr>
            <a:endParaRPr sz="1100">
              <a:solidFill>
                <a:srgbClr val="3C78D8"/>
              </a:solidFill>
              <a:latin typeface="Playfair Display"/>
              <a:ea typeface="Playfair Display"/>
              <a:cs typeface="Playfair Display"/>
              <a:sym typeface="Playfair Display"/>
            </a:endParaRPr>
          </a:p>
          <a:p>
            <a:pPr lvl="0" algn="l" rtl="0">
              <a:spcBef>
                <a:spcPts val="0"/>
              </a:spcBef>
              <a:spcAft>
                <a:spcPts val="500"/>
              </a:spcAft>
              <a:buNone/>
            </a:pPr>
            <a:endParaRPr sz="1200">
              <a:solidFill>
                <a:schemeClr val="dk1"/>
              </a:solidFill>
              <a:latin typeface="Playfair Display"/>
              <a:ea typeface="Playfair Display"/>
              <a:cs typeface="Playfair Display"/>
              <a:sym typeface="Playfair Display"/>
            </a:endParaRPr>
          </a:p>
        </p:txBody>
      </p:sp>
      <p:pic>
        <p:nvPicPr>
          <p:cNvPr id="205" name="Shape 205" descr="blatchford_LOGO_H_rgb.jpg"/>
          <p:cNvPicPr preferRelativeResize="0"/>
          <p:nvPr/>
        </p:nvPicPr>
        <p:blipFill>
          <a:blip r:embed="rId4">
            <a:alphaModFix/>
          </a:blip>
          <a:stretch>
            <a:fillRect/>
          </a:stretch>
        </p:blipFill>
        <p:spPr>
          <a:xfrm>
            <a:off x="7776475" y="447900"/>
            <a:ext cx="1008777" cy="341733"/>
          </a:xfrm>
          <a:prstGeom prst="rect">
            <a:avLst/>
          </a:prstGeom>
          <a:noFill/>
          <a:ln>
            <a:noFill/>
          </a:ln>
        </p:spPr>
      </p:pic>
      <p:sp>
        <p:nvSpPr>
          <p:cNvPr id="206" name="Shape 20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
        <p:nvSpPr>
          <p:cNvPr id="207" name="Shape 207"/>
          <p:cNvSpPr/>
          <p:nvPr/>
        </p:nvSpPr>
        <p:spPr>
          <a:xfrm>
            <a:off x="785446" y="1787133"/>
            <a:ext cx="2970728" cy="4370667"/>
          </a:xfrm>
          <a:prstGeom prst="round2DiagRect">
            <a:avLst>
              <a:gd name="adj1" fmla="val 16667"/>
              <a:gd name="adj2" fmla="val 0"/>
            </a:avLst>
          </a:prstGeom>
          <a:solidFill>
            <a:srgbClr val="18A5E8"/>
          </a:solidFill>
          <a:ln>
            <a:noFill/>
          </a:ln>
        </p:spPr>
        <p:txBody>
          <a:bodyPr lIns="91425" tIns="91425" rIns="91425" bIns="91425" anchor="ctr" anchorCtr="0">
            <a:noAutofit/>
          </a:bodyPr>
          <a:lstStyle/>
          <a:p>
            <a:pPr marL="457200" lvl="0" indent="-298450" rtl="0">
              <a:spcBef>
                <a:spcPts val="0"/>
              </a:spcBef>
              <a:spcAft>
                <a:spcPts val="5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Maximize park and open spaces (18% of development)</a:t>
            </a:r>
          </a:p>
          <a:p>
            <a:pPr lvl="0" rtl="0">
              <a:spcBef>
                <a:spcPts val="0"/>
              </a:spcBef>
              <a:spcAft>
                <a:spcPts val="500"/>
              </a:spcAft>
              <a:buNone/>
            </a:pPr>
            <a:endParaRPr sz="1400" dirty="0">
              <a:solidFill>
                <a:srgbClr val="FFFFFF"/>
              </a:solidFill>
              <a:latin typeface="Playfair Display"/>
              <a:ea typeface="Playfair Display"/>
              <a:cs typeface="Playfair Display"/>
              <a:sym typeface="Playfair Display"/>
            </a:endParaRPr>
          </a:p>
          <a:p>
            <a:pPr marL="457200" lvl="0" indent="-298450" rtl="0">
              <a:spcBef>
                <a:spcPts val="0"/>
              </a:spcBef>
              <a:spcAft>
                <a:spcPts val="5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Diversity of park spaces for use in all  seasons</a:t>
            </a:r>
          </a:p>
          <a:p>
            <a:pPr lvl="0" rtl="0">
              <a:spcBef>
                <a:spcPts val="0"/>
              </a:spcBef>
              <a:spcAft>
                <a:spcPts val="500"/>
              </a:spcAft>
              <a:buNone/>
            </a:pPr>
            <a:endParaRPr sz="1400" dirty="0">
              <a:solidFill>
                <a:srgbClr val="FFFFFF"/>
              </a:solidFill>
              <a:latin typeface="Playfair Display"/>
              <a:ea typeface="Playfair Display"/>
              <a:cs typeface="Playfair Display"/>
              <a:sym typeface="Playfair Display"/>
            </a:endParaRPr>
          </a:p>
          <a:p>
            <a:pPr marL="457200" lvl="0" indent="-298450" rtl="0">
              <a:spcBef>
                <a:spcPts val="0"/>
              </a:spcBef>
              <a:spcAft>
                <a:spcPts val="5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Community gardens and fruit orchards</a:t>
            </a:r>
          </a:p>
        </p:txBody>
      </p:sp>
    </p:spTree>
    <p:extLst>
      <p:ext uri="{BB962C8B-B14F-4D97-AF65-F5344CB8AC3E}">
        <p14:creationId xmlns:p14="http://schemas.microsoft.com/office/powerpoint/2010/main" val="402900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descr="skating.jpg"/>
          <p:cNvPicPr preferRelativeResize="0"/>
          <p:nvPr/>
        </p:nvPicPr>
        <p:blipFill>
          <a:blip r:embed="rId3">
            <a:alphaModFix/>
          </a:blip>
          <a:stretch>
            <a:fillRect/>
          </a:stretch>
        </p:blipFill>
        <p:spPr>
          <a:xfrm>
            <a:off x="3950677" y="1783200"/>
            <a:ext cx="4677508" cy="4374600"/>
          </a:xfrm>
          <a:prstGeom prst="rect">
            <a:avLst/>
          </a:prstGeom>
          <a:noFill/>
          <a:ln>
            <a:noFill/>
          </a:ln>
        </p:spPr>
      </p:pic>
      <p:sp>
        <p:nvSpPr>
          <p:cNvPr id="213" name="Shape 213"/>
          <p:cNvSpPr txBox="1">
            <a:spLocks noGrp="1"/>
          </p:cNvSpPr>
          <p:nvPr>
            <p:ph type="subTitle" idx="1"/>
          </p:nvPr>
        </p:nvSpPr>
        <p:spPr>
          <a:xfrm>
            <a:off x="938000" y="2159200"/>
            <a:ext cx="3476400" cy="4698800"/>
          </a:xfrm>
          <a:prstGeom prst="rect">
            <a:avLst/>
          </a:prstGeom>
        </p:spPr>
        <p:txBody>
          <a:bodyPr lIns="91425" tIns="91425" rIns="91425" bIns="91425" anchor="t" anchorCtr="0">
            <a:noAutofit/>
          </a:bodyPr>
          <a:lstStyle/>
          <a:p>
            <a:pPr lvl="0" algn="l" rtl="0">
              <a:spcBef>
                <a:spcPts val="0"/>
              </a:spcBef>
              <a:spcAft>
                <a:spcPts val="1000"/>
              </a:spcAft>
              <a:buNone/>
            </a:pPr>
            <a:r>
              <a:rPr lang="en" sz="1100">
                <a:solidFill>
                  <a:srgbClr val="3C78D8"/>
                </a:solidFill>
                <a:latin typeface="Playfair Display"/>
                <a:ea typeface="Playfair Display"/>
                <a:cs typeface="Playfair Display"/>
                <a:sym typeface="Playfair Display"/>
              </a:rPr>
              <a:t> </a:t>
            </a:r>
          </a:p>
        </p:txBody>
      </p:sp>
      <p:sp>
        <p:nvSpPr>
          <p:cNvPr id="214" name="Shape 214"/>
          <p:cNvSpPr txBox="1">
            <a:spLocks noGrp="1"/>
          </p:cNvSpPr>
          <p:nvPr>
            <p:ph type="title" idx="4294967295"/>
          </p:nvPr>
        </p:nvSpPr>
        <p:spPr>
          <a:xfrm>
            <a:off x="938000" y="835600"/>
            <a:ext cx="7605000" cy="947600"/>
          </a:xfrm>
          <a:prstGeom prst="rect">
            <a:avLst/>
          </a:prstGeom>
        </p:spPr>
        <p:txBody>
          <a:bodyPr lIns="91425" tIns="91425" rIns="91425" bIns="91425" anchor="t" anchorCtr="0">
            <a:noAutofit/>
          </a:bodyPr>
          <a:lstStyle/>
          <a:p>
            <a:pPr lvl="0" rtl="0">
              <a:spcBef>
                <a:spcPts val="0"/>
              </a:spcBef>
              <a:buNone/>
            </a:pPr>
            <a:r>
              <a:rPr lang="en" sz="3600" dirty="0">
                <a:solidFill>
                  <a:srgbClr val="666666"/>
                </a:solidFill>
                <a:latin typeface="Playfair Display"/>
                <a:ea typeface="Playfair Display"/>
                <a:cs typeface="Playfair Display"/>
                <a:sym typeface="Playfair Display"/>
              </a:rPr>
              <a:t>Liveability</a:t>
            </a:r>
          </a:p>
        </p:txBody>
      </p:sp>
      <p:pic>
        <p:nvPicPr>
          <p:cNvPr id="215" name="Shape 215" descr="blatchford_LOGO_H_rgb.jpg"/>
          <p:cNvPicPr preferRelativeResize="0"/>
          <p:nvPr/>
        </p:nvPicPr>
        <p:blipFill>
          <a:blip r:embed="rId4">
            <a:alphaModFix/>
          </a:blip>
          <a:stretch>
            <a:fillRect/>
          </a:stretch>
        </p:blipFill>
        <p:spPr>
          <a:xfrm>
            <a:off x="7776475" y="447900"/>
            <a:ext cx="1008777" cy="341733"/>
          </a:xfrm>
          <a:prstGeom prst="rect">
            <a:avLst/>
          </a:prstGeom>
          <a:noFill/>
          <a:ln>
            <a:noFill/>
          </a:ln>
        </p:spPr>
      </p:pic>
      <p:sp>
        <p:nvSpPr>
          <p:cNvPr id="216" name="Shape 21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
        <p:nvSpPr>
          <p:cNvPr id="217" name="Shape 217"/>
          <p:cNvSpPr/>
          <p:nvPr/>
        </p:nvSpPr>
        <p:spPr>
          <a:xfrm>
            <a:off x="750277" y="1783200"/>
            <a:ext cx="2915922" cy="4374600"/>
          </a:xfrm>
          <a:prstGeom prst="round2DiagRect">
            <a:avLst>
              <a:gd name="adj1" fmla="val 16667"/>
              <a:gd name="adj2" fmla="val 0"/>
            </a:avLst>
          </a:prstGeom>
          <a:solidFill>
            <a:srgbClr val="18A5E8"/>
          </a:solidFill>
          <a:ln>
            <a:noFill/>
          </a:ln>
        </p:spPr>
        <p:txBody>
          <a:bodyPr lIns="91425" tIns="91425" rIns="91425" bIns="91425" anchor="ctr" anchorCtr="0">
            <a:noAutofit/>
          </a:bodyPr>
          <a:lstStyle/>
          <a:p>
            <a:pPr marL="457200" lvl="0" indent="-298450" rtl="0">
              <a:spcBef>
                <a:spcPts val="0"/>
              </a:spcBef>
              <a:spcAft>
                <a:spcPts val="10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Create public spaces that promote people’s  happiness and wellbeing (placemaking)</a:t>
            </a:r>
          </a:p>
          <a:p>
            <a:pPr marL="457200" lvl="0" indent="-298450" rtl="0">
              <a:spcBef>
                <a:spcPts val="0"/>
              </a:spcBef>
              <a:spcAft>
                <a:spcPts val="5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Gathering spots designed to foster community </a:t>
            </a:r>
          </a:p>
          <a:p>
            <a:pPr lvl="0" rtl="0">
              <a:spcBef>
                <a:spcPts val="0"/>
              </a:spcBef>
              <a:spcAft>
                <a:spcPts val="500"/>
              </a:spcAft>
              <a:buNone/>
            </a:pPr>
            <a:endParaRPr sz="1400" dirty="0">
              <a:solidFill>
                <a:srgbClr val="FFFFFF"/>
              </a:solidFill>
              <a:latin typeface="Playfair Display"/>
              <a:ea typeface="Playfair Display"/>
              <a:cs typeface="Playfair Display"/>
              <a:sym typeface="Playfair Display"/>
            </a:endParaRPr>
          </a:p>
          <a:p>
            <a:pPr marL="457200" lvl="0" indent="-298450" rtl="0">
              <a:spcBef>
                <a:spcPts val="0"/>
              </a:spcBef>
              <a:spcAft>
                <a:spcPts val="500"/>
              </a:spcAft>
              <a:buClr>
                <a:srgbClr val="FFFFFF"/>
              </a:buClr>
              <a:buSzPct val="100000"/>
              <a:buFont typeface="Playfair Display"/>
              <a:buChar char="●"/>
            </a:pPr>
            <a:r>
              <a:rPr lang="en" sz="1400" dirty="0">
                <a:solidFill>
                  <a:srgbClr val="FFFFFF"/>
                </a:solidFill>
                <a:latin typeface="Playfair Display"/>
                <a:ea typeface="Playfair Display"/>
                <a:cs typeface="Playfair Display"/>
                <a:sym typeface="Playfair Display"/>
              </a:rPr>
              <a:t>Programmed and non-programmed spaces</a:t>
            </a:r>
          </a:p>
        </p:txBody>
      </p:sp>
    </p:spTree>
    <p:extLst>
      <p:ext uri="{BB962C8B-B14F-4D97-AF65-F5344CB8AC3E}">
        <p14:creationId xmlns:p14="http://schemas.microsoft.com/office/powerpoint/2010/main" val="41185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1831850" y="2531433"/>
            <a:ext cx="1307100" cy="1762800"/>
          </a:xfrm>
          <a:prstGeom prst="rect">
            <a:avLst/>
          </a:prstGeom>
          <a:noFill/>
          <a:ln>
            <a:noFill/>
          </a:ln>
        </p:spPr>
        <p:txBody>
          <a:bodyPr lIns="91425" tIns="91425" rIns="91425" bIns="91425" anchor="t" anchorCtr="0">
            <a:noAutofit/>
          </a:bodyPr>
          <a:lstStyle/>
          <a:p>
            <a:pPr lvl="0" algn="ctr">
              <a:spcBef>
                <a:spcPts val="0"/>
              </a:spcBef>
              <a:spcAft>
                <a:spcPts val="1500"/>
              </a:spcAft>
              <a:buNone/>
            </a:pPr>
            <a:r>
              <a:rPr lang="en">
                <a:solidFill>
                  <a:schemeClr val="lt1"/>
                </a:solidFill>
                <a:latin typeface="Playfair Display"/>
                <a:ea typeface="Playfair Display"/>
                <a:cs typeface="Playfair Display"/>
                <a:sym typeface="Playfair Display"/>
              </a:rPr>
              <a:t>Conservation</a:t>
            </a:r>
          </a:p>
          <a:p>
            <a:pPr lvl="0" algn="ctr">
              <a:spcBef>
                <a:spcPts val="0"/>
              </a:spcBef>
              <a:buNone/>
            </a:pPr>
            <a:r>
              <a:rPr lang="en" sz="1100">
                <a:solidFill>
                  <a:schemeClr val="lt1"/>
                </a:solidFill>
                <a:latin typeface="Ubuntu"/>
                <a:ea typeface="Ubuntu"/>
                <a:cs typeface="Ubuntu"/>
                <a:sym typeface="Ubuntu"/>
              </a:rPr>
              <a:t>High Performance Buildings</a:t>
            </a:r>
          </a:p>
        </p:txBody>
      </p:sp>
      <p:sp>
        <p:nvSpPr>
          <p:cNvPr id="251" name="Shape 251"/>
          <p:cNvSpPr txBox="1"/>
          <p:nvPr/>
        </p:nvSpPr>
        <p:spPr>
          <a:xfrm>
            <a:off x="380518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Efficiency</a:t>
            </a:r>
          </a:p>
          <a:p>
            <a:pPr lvl="0" algn="ctr" rtl="0">
              <a:spcBef>
                <a:spcPts val="0"/>
              </a:spcBef>
              <a:buNone/>
            </a:pPr>
            <a:r>
              <a:rPr lang="en" sz="1100">
                <a:solidFill>
                  <a:schemeClr val="lt1"/>
                </a:solidFill>
                <a:latin typeface="Ubuntu"/>
                <a:ea typeface="Ubuntu"/>
                <a:cs typeface="Ubuntu"/>
                <a:sym typeface="Ubuntu"/>
              </a:rPr>
              <a:t>District Energy Sharing System</a:t>
            </a:r>
          </a:p>
        </p:txBody>
      </p:sp>
      <p:sp>
        <p:nvSpPr>
          <p:cNvPr id="252" name="Shape 252"/>
          <p:cNvSpPr txBox="1"/>
          <p:nvPr/>
        </p:nvSpPr>
        <p:spPr>
          <a:xfrm>
            <a:off x="575853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Renewables</a:t>
            </a:r>
          </a:p>
          <a:p>
            <a:pPr lvl="0" algn="ctr" rtl="0">
              <a:spcBef>
                <a:spcPts val="0"/>
              </a:spcBef>
              <a:buNone/>
            </a:pPr>
            <a:r>
              <a:rPr lang="en" sz="1000">
                <a:solidFill>
                  <a:schemeClr val="lt1"/>
                </a:solidFill>
                <a:latin typeface="Ubuntu"/>
                <a:ea typeface="Ubuntu"/>
                <a:cs typeface="Ubuntu"/>
                <a:sym typeface="Ubuntu"/>
              </a:rPr>
              <a:t>Geo-exchange </a:t>
            </a:r>
            <a:br>
              <a:rPr lang="en" sz="1000">
                <a:solidFill>
                  <a:schemeClr val="lt1"/>
                </a:solidFill>
                <a:latin typeface="Ubuntu"/>
                <a:ea typeface="Ubuntu"/>
                <a:cs typeface="Ubuntu"/>
                <a:sym typeface="Ubuntu"/>
              </a:rPr>
            </a:br>
            <a:r>
              <a:rPr lang="en" sz="1000">
                <a:solidFill>
                  <a:schemeClr val="lt1"/>
                </a:solidFill>
                <a:latin typeface="Ubuntu"/>
                <a:ea typeface="Ubuntu"/>
                <a:cs typeface="Ubuntu"/>
                <a:sym typeface="Ubuntu"/>
              </a:rPr>
              <a:t>Sewer Heat Exchange</a:t>
            </a:r>
          </a:p>
          <a:p>
            <a:pPr lvl="0" algn="ctr" rtl="0">
              <a:spcBef>
                <a:spcPts val="0"/>
              </a:spcBef>
              <a:buNone/>
            </a:pPr>
            <a:r>
              <a:rPr lang="en" sz="1000">
                <a:solidFill>
                  <a:schemeClr val="lt1"/>
                </a:solidFill>
                <a:latin typeface="Ubuntu"/>
                <a:ea typeface="Ubuntu"/>
                <a:cs typeface="Ubuntu"/>
                <a:sym typeface="Ubuntu"/>
              </a:rPr>
              <a:t>Solar PV</a:t>
            </a:r>
            <a:r>
              <a:rPr lang="en" sz="900">
                <a:solidFill>
                  <a:schemeClr val="lt1"/>
                </a:solidFill>
                <a:latin typeface="Ubuntu"/>
                <a:ea typeface="Ubuntu"/>
                <a:cs typeface="Ubuntu"/>
                <a:sym typeface="Ubuntu"/>
              </a:rPr>
              <a:t> </a:t>
            </a:r>
          </a:p>
        </p:txBody>
      </p:sp>
      <p:pic>
        <p:nvPicPr>
          <p:cNvPr id="253" name="Shape 253" descr="blatchford_LOGO_H_rgb.jpg"/>
          <p:cNvPicPr preferRelativeResize="0"/>
          <p:nvPr/>
        </p:nvPicPr>
        <p:blipFill>
          <a:blip r:embed="rId3">
            <a:alphaModFix/>
          </a:blip>
          <a:stretch>
            <a:fillRect/>
          </a:stretch>
        </p:blipFill>
        <p:spPr>
          <a:xfrm>
            <a:off x="3805188" y="6217632"/>
            <a:ext cx="1222473" cy="414133"/>
          </a:xfrm>
          <a:prstGeom prst="rect">
            <a:avLst/>
          </a:prstGeom>
          <a:noFill/>
          <a:ln>
            <a:noFill/>
          </a:ln>
        </p:spPr>
      </p:pic>
      <p:sp>
        <p:nvSpPr>
          <p:cNvPr id="254" name="Shape 25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pic>
        <p:nvPicPr>
          <p:cNvPr id="255" name="Shape 255" descr="DistrictEnergy_facebook3_a.jpg"/>
          <p:cNvPicPr preferRelativeResize="0"/>
          <p:nvPr/>
        </p:nvPicPr>
        <p:blipFill>
          <a:blip r:embed="rId4">
            <a:alphaModFix/>
          </a:blip>
          <a:stretch>
            <a:fillRect/>
          </a:stretch>
        </p:blipFill>
        <p:spPr>
          <a:xfrm>
            <a:off x="35275" y="43866"/>
            <a:ext cx="9144002" cy="6036469"/>
          </a:xfrm>
          <a:prstGeom prst="rect">
            <a:avLst/>
          </a:prstGeom>
          <a:noFill/>
          <a:ln>
            <a:noFill/>
          </a:ln>
        </p:spPr>
      </p:pic>
    </p:spTree>
    <p:extLst>
      <p:ext uri="{BB962C8B-B14F-4D97-AF65-F5344CB8AC3E}">
        <p14:creationId xmlns:p14="http://schemas.microsoft.com/office/powerpoint/2010/main" val="374851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1831850"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Conservation</a:t>
            </a:r>
          </a:p>
          <a:p>
            <a:pPr lvl="0" algn="ctr" rtl="0">
              <a:spcBef>
                <a:spcPts val="0"/>
              </a:spcBef>
              <a:buNone/>
            </a:pPr>
            <a:r>
              <a:rPr lang="en" sz="1100">
                <a:solidFill>
                  <a:schemeClr val="lt1"/>
                </a:solidFill>
                <a:latin typeface="Ubuntu"/>
                <a:ea typeface="Ubuntu"/>
                <a:cs typeface="Ubuntu"/>
                <a:sym typeface="Ubuntu"/>
              </a:rPr>
              <a:t>High Performance Buildings</a:t>
            </a:r>
          </a:p>
        </p:txBody>
      </p:sp>
      <p:sp>
        <p:nvSpPr>
          <p:cNvPr id="261" name="Shape 261"/>
          <p:cNvSpPr txBox="1"/>
          <p:nvPr/>
        </p:nvSpPr>
        <p:spPr>
          <a:xfrm>
            <a:off x="380518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Efficiency</a:t>
            </a:r>
          </a:p>
          <a:p>
            <a:pPr lvl="0" algn="ctr" rtl="0">
              <a:spcBef>
                <a:spcPts val="0"/>
              </a:spcBef>
              <a:buNone/>
            </a:pPr>
            <a:r>
              <a:rPr lang="en" sz="1100">
                <a:solidFill>
                  <a:schemeClr val="lt1"/>
                </a:solidFill>
                <a:latin typeface="Ubuntu"/>
                <a:ea typeface="Ubuntu"/>
                <a:cs typeface="Ubuntu"/>
                <a:sym typeface="Ubuntu"/>
              </a:rPr>
              <a:t>District Energy Sharing System</a:t>
            </a:r>
          </a:p>
        </p:txBody>
      </p:sp>
      <p:sp>
        <p:nvSpPr>
          <p:cNvPr id="262" name="Shape 262"/>
          <p:cNvSpPr txBox="1"/>
          <p:nvPr/>
        </p:nvSpPr>
        <p:spPr>
          <a:xfrm>
            <a:off x="575853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Renewables</a:t>
            </a:r>
          </a:p>
          <a:p>
            <a:pPr lvl="0" algn="ctr" rtl="0">
              <a:spcBef>
                <a:spcPts val="0"/>
              </a:spcBef>
              <a:buNone/>
            </a:pPr>
            <a:r>
              <a:rPr lang="en" sz="1000">
                <a:solidFill>
                  <a:schemeClr val="lt1"/>
                </a:solidFill>
                <a:latin typeface="Ubuntu"/>
                <a:ea typeface="Ubuntu"/>
                <a:cs typeface="Ubuntu"/>
                <a:sym typeface="Ubuntu"/>
              </a:rPr>
              <a:t>Geo-exchange </a:t>
            </a:r>
            <a:br>
              <a:rPr lang="en" sz="1000">
                <a:solidFill>
                  <a:schemeClr val="lt1"/>
                </a:solidFill>
                <a:latin typeface="Ubuntu"/>
                <a:ea typeface="Ubuntu"/>
                <a:cs typeface="Ubuntu"/>
                <a:sym typeface="Ubuntu"/>
              </a:rPr>
            </a:br>
            <a:r>
              <a:rPr lang="en" sz="1000">
                <a:solidFill>
                  <a:schemeClr val="lt1"/>
                </a:solidFill>
                <a:latin typeface="Ubuntu"/>
                <a:ea typeface="Ubuntu"/>
                <a:cs typeface="Ubuntu"/>
                <a:sym typeface="Ubuntu"/>
              </a:rPr>
              <a:t>Sewer Heat Exchange</a:t>
            </a:r>
          </a:p>
          <a:p>
            <a:pPr lvl="0" algn="ctr" rtl="0">
              <a:spcBef>
                <a:spcPts val="0"/>
              </a:spcBef>
              <a:buNone/>
            </a:pPr>
            <a:r>
              <a:rPr lang="en" sz="1000">
                <a:solidFill>
                  <a:schemeClr val="lt1"/>
                </a:solidFill>
                <a:latin typeface="Ubuntu"/>
                <a:ea typeface="Ubuntu"/>
                <a:cs typeface="Ubuntu"/>
                <a:sym typeface="Ubuntu"/>
              </a:rPr>
              <a:t>Solar PV</a:t>
            </a:r>
            <a:r>
              <a:rPr lang="en" sz="900">
                <a:solidFill>
                  <a:schemeClr val="lt1"/>
                </a:solidFill>
                <a:latin typeface="Ubuntu"/>
                <a:ea typeface="Ubuntu"/>
                <a:cs typeface="Ubuntu"/>
                <a:sym typeface="Ubuntu"/>
              </a:rPr>
              <a:t> </a:t>
            </a:r>
          </a:p>
        </p:txBody>
      </p:sp>
      <p:pic>
        <p:nvPicPr>
          <p:cNvPr id="263" name="Shape 263" descr="blatchford_LOGO_H_rgb.jpg"/>
          <p:cNvPicPr preferRelativeResize="0"/>
          <p:nvPr/>
        </p:nvPicPr>
        <p:blipFill>
          <a:blip r:embed="rId3">
            <a:alphaModFix/>
          </a:blip>
          <a:stretch>
            <a:fillRect/>
          </a:stretch>
        </p:blipFill>
        <p:spPr>
          <a:xfrm>
            <a:off x="3805188" y="6340066"/>
            <a:ext cx="1222473" cy="414133"/>
          </a:xfrm>
          <a:prstGeom prst="rect">
            <a:avLst/>
          </a:prstGeom>
          <a:noFill/>
          <a:ln>
            <a:noFill/>
          </a:ln>
        </p:spPr>
      </p:pic>
      <p:sp>
        <p:nvSpPr>
          <p:cNvPr id="264" name="Shape 26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17</a:t>
            </a:fld>
            <a:endParaRPr lang="en"/>
          </a:p>
        </p:txBody>
      </p:sp>
      <p:pic>
        <p:nvPicPr>
          <p:cNvPr id="265" name="Shape 265" descr="DistrictEnergy_facebook3_b.jpg"/>
          <p:cNvPicPr preferRelativeResize="0"/>
          <p:nvPr/>
        </p:nvPicPr>
        <p:blipFill>
          <a:blip r:embed="rId4">
            <a:alphaModFix/>
          </a:blip>
          <a:stretch>
            <a:fillRect/>
          </a:stretch>
        </p:blipFill>
        <p:spPr>
          <a:xfrm>
            <a:off x="293515" y="0"/>
            <a:ext cx="8330475" cy="6340067"/>
          </a:xfrm>
          <a:prstGeom prst="rect">
            <a:avLst/>
          </a:prstGeom>
          <a:noFill/>
          <a:ln>
            <a:noFill/>
          </a:ln>
        </p:spPr>
      </p:pic>
    </p:spTree>
    <p:extLst>
      <p:ext uri="{BB962C8B-B14F-4D97-AF65-F5344CB8AC3E}">
        <p14:creationId xmlns:p14="http://schemas.microsoft.com/office/powerpoint/2010/main" val="191411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1831850"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Conservation</a:t>
            </a:r>
          </a:p>
          <a:p>
            <a:pPr lvl="0" algn="ctr" rtl="0">
              <a:spcBef>
                <a:spcPts val="0"/>
              </a:spcBef>
              <a:buNone/>
            </a:pPr>
            <a:r>
              <a:rPr lang="en" sz="1100">
                <a:solidFill>
                  <a:schemeClr val="lt1"/>
                </a:solidFill>
                <a:latin typeface="Ubuntu"/>
                <a:ea typeface="Ubuntu"/>
                <a:cs typeface="Ubuntu"/>
                <a:sym typeface="Ubuntu"/>
              </a:rPr>
              <a:t>High Performance Buildings</a:t>
            </a:r>
          </a:p>
        </p:txBody>
      </p:sp>
      <p:sp>
        <p:nvSpPr>
          <p:cNvPr id="271" name="Shape 271"/>
          <p:cNvSpPr txBox="1"/>
          <p:nvPr/>
        </p:nvSpPr>
        <p:spPr>
          <a:xfrm>
            <a:off x="380518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Efficiency</a:t>
            </a:r>
          </a:p>
          <a:p>
            <a:pPr lvl="0" algn="ctr" rtl="0">
              <a:spcBef>
                <a:spcPts val="0"/>
              </a:spcBef>
              <a:buNone/>
            </a:pPr>
            <a:r>
              <a:rPr lang="en" sz="1100">
                <a:solidFill>
                  <a:schemeClr val="lt1"/>
                </a:solidFill>
                <a:latin typeface="Ubuntu"/>
                <a:ea typeface="Ubuntu"/>
                <a:cs typeface="Ubuntu"/>
                <a:sym typeface="Ubuntu"/>
              </a:rPr>
              <a:t>District Energy Sharing System</a:t>
            </a:r>
          </a:p>
        </p:txBody>
      </p:sp>
      <p:sp>
        <p:nvSpPr>
          <p:cNvPr id="272" name="Shape 272"/>
          <p:cNvSpPr txBox="1"/>
          <p:nvPr/>
        </p:nvSpPr>
        <p:spPr>
          <a:xfrm>
            <a:off x="575853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Renewables</a:t>
            </a:r>
          </a:p>
          <a:p>
            <a:pPr lvl="0" algn="ctr" rtl="0">
              <a:spcBef>
                <a:spcPts val="0"/>
              </a:spcBef>
              <a:buNone/>
            </a:pPr>
            <a:r>
              <a:rPr lang="en" sz="1000">
                <a:solidFill>
                  <a:schemeClr val="lt1"/>
                </a:solidFill>
                <a:latin typeface="Ubuntu"/>
                <a:ea typeface="Ubuntu"/>
                <a:cs typeface="Ubuntu"/>
                <a:sym typeface="Ubuntu"/>
              </a:rPr>
              <a:t>Geo-exchange </a:t>
            </a:r>
            <a:br>
              <a:rPr lang="en" sz="1000">
                <a:solidFill>
                  <a:schemeClr val="lt1"/>
                </a:solidFill>
                <a:latin typeface="Ubuntu"/>
                <a:ea typeface="Ubuntu"/>
                <a:cs typeface="Ubuntu"/>
                <a:sym typeface="Ubuntu"/>
              </a:rPr>
            </a:br>
            <a:r>
              <a:rPr lang="en" sz="1000">
                <a:solidFill>
                  <a:schemeClr val="lt1"/>
                </a:solidFill>
                <a:latin typeface="Ubuntu"/>
                <a:ea typeface="Ubuntu"/>
                <a:cs typeface="Ubuntu"/>
                <a:sym typeface="Ubuntu"/>
              </a:rPr>
              <a:t>Sewer Heat Exchange</a:t>
            </a:r>
          </a:p>
          <a:p>
            <a:pPr lvl="0" algn="ctr" rtl="0">
              <a:spcBef>
                <a:spcPts val="0"/>
              </a:spcBef>
              <a:buNone/>
            </a:pPr>
            <a:r>
              <a:rPr lang="en" sz="1000">
                <a:solidFill>
                  <a:schemeClr val="lt1"/>
                </a:solidFill>
                <a:latin typeface="Ubuntu"/>
                <a:ea typeface="Ubuntu"/>
                <a:cs typeface="Ubuntu"/>
                <a:sym typeface="Ubuntu"/>
              </a:rPr>
              <a:t>Solar PV</a:t>
            </a:r>
            <a:r>
              <a:rPr lang="en" sz="900">
                <a:solidFill>
                  <a:schemeClr val="lt1"/>
                </a:solidFill>
                <a:latin typeface="Ubuntu"/>
                <a:ea typeface="Ubuntu"/>
                <a:cs typeface="Ubuntu"/>
                <a:sym typeface="Ubuntu"/>
              </a:rPr>
              <a:t> </a:t>
            </a:r>
          </a:p>
        </p:txBody>
      </p:sp>
      <p:pic>
        <p:nvPicPr>
          <p:cNvPr id="273" name="Shape 273" descr="blatchford_LOGO_H_rgb.jpg"/>
          <p:cNvPicPr preferRelativeResize="0"/>
          <p:nvPr/>
        </p:nvPicPr>
        <p:blipFill>
          <a:blip r:embed="rId3">
            <a:alphaModFix/>
          </a:blip>
          <a:stretch>
            <a:fillRect/>
          </a:stretch>
        </p:blipFill>
        <p:spPr>
          <a:xfrm>
            <a:off x="7523463" y="6425266"/>
            <a:ext cx="1222473" cy="414133"/>
          </a:xfrm>
          <a:prstGeom prst="rect">
            <a:avLst/>
          </a:prstGeom>
          <a:noFill/>
          <a:ln>
            <a:noFill/>
          </a:ln>
        </p:spPr>
      </p:pic>
      <p:sp>
        <p:nvSpPr>
          <p:cNvPr id="274" name="Shape 27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18</a:t>
            </a:fld>
            <a:endParaRPr lang="en"/>
          </a:p>
        </p:txBody>
      </p:sp>
      <p:pic>
        <p:nvPicPr>
          <p:cNvPr id="275" name="Shape 275" descr="DistrictEnergy_facebook3_c.jpg"/>
          <p:cNvPicPr preferRelativeResize="0"/>
          <p:nvPr/>
        </p:nvPicPr>
        <p:blipFill>
          <a:blip r:embed="rId4">
            <a:alphaModFix/>
          </a:blip>
          <a:stretch>
            <a:fillRect/>
          </a:stretch>
        </p:blipFill>
        <p:spPr>
          <a:xfrm>
            <a:off x="97525" y="47067"/>
            <a:ext cx="5014773" cy="6585168"/>
          </a:xfrm>
          <a:prstGeom prst="rect">
            <a:avLst/>
          </a:prstGeom>
          <a:noFill/>
          <a:ln>
            <a:noFill/>
          </a:ln>
        </p:spPr>
      </p:pic>
      <p:pic>
        <p:nvPicPr>
          <p:cNvPr id="276" name="Shape 276" descr="solar panel.jpg"/>
          <p:cNvPicPr preferRelativeResize="0"/>
          <p:nvPr/>
        </p:nvPicPr>
        <p:blipFill>
          <a:blip r:embed="rId5">
            <a:alphaModFix/>
          </a:blip>
          <a:stretch>
            <a:fillRect/>
          </a:stretch>
        </p:blipFill>
        <p:spPr>
          <a:xfrm>
            <a:off x="5372174" y="1423066"/>
            <a:ext cx="3648974" cy="3224199"/>
          </a:xfrm>
          <a:prstGeom prst="rect">
            <a:avLst/>
          </a:prstGeom>
          <a:noFill/>
          <a:ln>
            <a:noFill/>
          </a:ln>
        </p:spPr>
      </p:pic>
    </p:spTree>
    <p:extLst>
      <p:ext uri="{BB962C8B-B14F-4D97-AF65-F5344CB8AC3E}">
        <p14:creationId xmlns:p14="http://schemas.microsoft.com/office/powerpoint/2010/main" val="323153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28651" y="365125"/>
            <a:ext cx="78866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85" name="Shape 85"/>
          <p:cNvPicPr preferRelativeResize="0">
            <a:picLocks noGrp="1"/>
          </p:cNvPicPr>
          <p:nvPr>
            <p:ph type="body" idx="1"/>
          </p:nvPr>
        </p:nvPicPr>
        <p:blipFill rotWithShape="1">
          <a:blip r:embed="rId3">
            <a:alphaModFix/>
          </a:blip>
          <a:srcRect/>
          <a:stretch/>
        </p:blipFill>
        <p:spPr>
          <a:xfrm>
            <a:off x="5130670" y="3291682"/>
            <a:ext cx="3543300" cy="3457574"/>
          </a:xfrm>
          <a:prstGeom prst="rect">
            <a:avLst/>
          </a:prstGeom>
          <a:noFill/>
          <a:ln>
            <a:noFill/>
          </a:ln>
        </p:spPr>
      </p:pic>
      <p:pic>
        <p:nvPicPr>
          <p:cNvPr id="86" name="Shape 86"/>
          <p:cNvPicPr preferRelativeResize="0"/>
          <p:nvPr/>
        </p:nvPicPr>
        <p:blipFill rotWithShape="1">
          <a:blip r:embed="rId4">
            <a:alphaModFix/>
          </a:blip>
          <a:srcRect/>
          <a:stretch/>
        </p:blipFill>
        <p:spPr>
          <a:xfrm>
            <a:off x="369579" y="224633"/>
            <a:ext cx="4471988" cy="3067049"/>
          </a:xfrm>
          <a:prstGeom prst="rect">
            <a:avLst/>
          </a:prstGeom>
          <a:noFill/>
          <a:ln>
            <a:noFill/>
          </a:ln>
        </p:spPr>
      </p:pic>
      <p:pic>
        <p:nvPicPr>
          <p:cNvPr id="87" name="Shape 87"/>
          <p:cNvPicPr preferRelativeResize="0"/>
          <p:nvPr/>
        </p:nvPicPr>
        <p:blipFill rotWithShape="1">
          <a:blip r:embed="rId5">
            <a:alphaModFix/>
          </a:blip>
          <a:srcRect/>
          <a:stretch/>
        </p:blipFill>
        <p:spPr>
          <a:xfrm>
            <a:off x="155267" y="3367883"/>
            <a:ext cx="4686299" cy="3381375"/>
          </a:xfrm>
          <a:prstGeom prst="rect">
            <a:avLst/>
          </a:prstGeom>
          <a:noFill/>
          <a:ln>
            <a:noFill/>
          </a:ln>
        </p:spPr>
      </p:pic>
    </p:spTree>
    <p:extLst>
      <p:ext uri="{BB962C8B-B14F-4D97-AF65-F5344CB8AC3E}">
        <p14:creationId xmlns:p14="http://schemas.microsoft.com/office/powerpoint/2010/main" val="57840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95"/>
            <a:ext cx="9144000" cy="1789995"/>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b="1" dirty="0" smtClean="0">
                <a:solidFill>
                  <a:schemeClr val="bg1"/>
                </a:solidFill>
              </a:rPr>
              <a:t>Overview</a:t>
            </a:r>
            <a:r>
              <a:rPr lang="en-US" sz="5400" b="1" dirty="0" smtClean="0">
                <a:solidFill>
                  <a:schemeClr val="bg1"/>
                </a:solidFill>
              </a:rPr>
              <a:t> </a:t>
            </a:r>
            <a:endParaRPr lang="en-US" sz="5400" b="1" dirty="0">
              <a:solidFill>
                <a:schemeClr val="bg1"/>
              </a:solidFill>
            </a:endParaRPr>
          </a:p>
        </p:txBody>
      </p:sp>
      <p:pic>
        <p:nvPicPr>
          <p:cNvPr id="9" name="Picture 8" descr="014 PPT footer.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454311"/>
            <a:ext cx="9144000" cy="1408545"/>
          </a:xfrm>
          <a:prstGeom prst="rect">
            <a:avLst/>
          </a:prstGeom>
        </p:spPr>
      </p:pic>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992169"/>
            <a:ext cx="8212240" cy="4057761"/>
          </a:xfrm>
        </p:spPr>
        <p:txBody>
          <a:bodyPr>
            <a:noAutofit/>
          </a:bodyPr>
          <a:lstStyle/>
          <a:p>
            <a:pPr marL="0" indent="0">
              <a:spcBef>
                <a:spcPts val="600"/>
              </a:spcBef>
              <a:spcAft>
                <a:spcPts val="600"/>
              </a:spcAft>
              <a:buNone/>
            </a:pPr>
            <a:r>
              <a:rPr lang="en-US" sz="4800" b="1" dirty="0" smtClean="0">
                <a:cs typeface="Arial" panose="020B0604020202020204" pitchFamily="34" charset="0"/>
              </a:rPr>
              <a:t>The Context: </a:t>
            </a:r>
          </a:p>
          <a:p>
            <a:pPr lvl="1">
              <a:spcBef>
                <a:spcPts val="600"/>
              </a:spcBef>
              <a:spcAft>
                <a:spcPts val="600"/>
              </a:spcAft>
            </a:pPr>
            <a:r>
              <a:rPr lang="en-US" sz="4400" b="1" dirty="0" smtClean="0">
                <a:cs typeface="Arial" panose="020B0604020202020204" pitchFamily="34" charset="0"/>
              </a:rPr>
              <a:t> Edmonton’s Energy Transition</a:t>
            </a:r>
          </a:p>
          <a:p>
            <a:pPr marL="0" indent="0">
              <a:spcBef>
                <a:spcPts val="600"/>
              </a:spcBef>
              <a:spcAft>
                <a:spcPts val="600"/>
              </a:spcAft>
              <a:buNone/>
            </a:pPr>
            <a:r>
              <a:rPr lang="en-US" sz="4800" b="1" dirty="0" smtClean="0">
                <a:cs typeface="Arial" panose="020B0604020202020204" pitchFamily="34" charset="0"/>
              </a:rPr>
              <a:t>The Project: </a:t>
            </a:r>
          </a:p>
          <a:p>
            <a:pPr lvl="1">
              <a:spcBef>
                <a:spcPts val="600"/>
              </a:spcBef>
              <a:spcAft>
                <a:spcPts val="600"/>
              </a:spcAft>
            </a:pPr>
            <a:r>
              <a:rPr lang="en-US" sz="4400" b="1" dirty="0" smtClean="0">
                <a:cs typeface="Arial" panose="020B0604020202020204" pitchFamily="34" charset="0"/>
              </a:rPr>
              <a:t> Blatchford</a:t>
            </a:r>
            <a:endParaRPr lang="en-US" sz="4400" b="1" dirty="0"/>
          </a:p>
          <a:p>
            <a:pPr marL="0" indent="0">
              <a:spcBef>
                <a:spcPts val="0"/>
              </a:spcBef>
              <a:buNone/>
            </a:pPr>
            <a:r>
              <a:rPr lang="en-US" sz="2000" dirty="0"/>
              <a:t>  </a:t>
            </a:r>
          </a:p>
          <a:p>
            <a:pPr marL="0" indent="0">
              <a:spcBef>
                <a:spcPts val="1200"/>
              </a:spcBef>
              <a:buNone/>
            </a:pPr>
            <a:r>
              <a:rPr lang="en-US" sz="6000" b="1" dirty="0"/>
              <a:t>   </a:t>
            </a:r>
            <a:endParaRPr lang="en-CA" sz="36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4311"/>
            <a:ext cx="7829550" cy="140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61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a:picLocks noGrp="1"/>
          </p:cNvPicPr>
          <p:nvPr>
            <p:ph type="body" idx="1"/>
          </p:nvPr>
        </p:nvPicPr>
        <p:blipFill rotWithShape="1">
          <a:blip r:embed="rId3">
            <a:alphaModFix/>
          </a:blip>
          <a:srcRect l="990" r="1"/>
          <a:stretch/>
        </p:blipFill>
        <p:spPr>
          <a:xfrm>
            <a:off x="3104754" y="1767681"/>
            <a:ext cx="2934491" cy="4351338"/>
          </a:xfrm>
          <a:prstGeom prst="rect">
            <a:avLst/>
          </a:prstGeom>
          <a:noFill/>
          <a:ln>
            <a:noFill/>
          </a:ln>
        </p:spPr>
      </p:pic>
      <p:pic>
        <p:nvPicPr>
          <p:cNvPr id="98" name="Shape 98"/>
          <p:cNvPicPr preferRelativeResize="0"/>
          <p:nvPr/>
        </p:nvPicPr>
        <p:blipFill rotWithShape="1">
          <a:blip r:embed="rId4">
            <a:alphaModFix/>
          </a:blip>
          <a:srcRect r="831"/>
          <a:stretch/>
        </p:blipFill>
        <p:spPr>
          <a:xfrm>
            <a:off x="427361" y="1690689"/>
            <a:ext cx="2692076" cy="4505325"/>
          </a:xfrm>
          <a:prstGeom prst="rect">
            <a:avLst/>
          </a:prstGeom>
          <a:noFill/>
          <a:ln>
            <a:noFill/>
          </a:ln>
        </p:spPr>
      </p:pic>
      <p:sp>
        <p:nvSpPr>
          <p:cNvPr id="99" name="Shape 99"/>
          <p:cNvSpPr txBox="1"/>
          <p:nvPr/>
        </p:nvSpPr>
        <p:spPr>
          <a:xfrm>
            <a:off x="6039246" y="1875691"/>
            <a:ext cx="2817539" cy="147732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AutoNum type="arabicPeriod"/>
            </a:pPr>
            <a:r>
              <a:rPr lang="en-US" sz="1800" b="0" i="0" u="none" strike="noStrike" cap="none">
                <a:solidFill>
                  <a:schemeClr val="dk1"/>
                </a:solidFill>
                <a:latin typeface="Calibri"/>
                <a:ea typeface="Calibri"/>
                <a:cs typeface="Calibri"/>
                <a:sym typeface="Calibri"/>
              </a:rPr>
              <a:t>Geoexchange Field Under Pond</a:t>
            </a:r>
          </a:p>
          <a:p>
            <a:pPr marL="342900" marR="0" lvl="0" indent="-342900"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AutoNum type="arabicPeriod"/>
            </a:pPr>
            <a:r>
              <a:rPr lang="en-US" sz="1800" b="0" i="0" u="none" strike="noStrike" cap="none">
                <a:solidFill>
                  <a:schemeClr val="dk1"/>
                </a:solidFill>
                <a:latin typeface="Calibri"/>
                <a:ea typeface="Calibri"/>
                <a:cs typeface="Calibri"/>
                <a:sym typeface="Calibri"/>
              </a:rPr>
              <a:t>Distribution Piping System to TH’s</a:t>
            </a:r>
          </a:p>
          <a:p>
            <a:pPr marL="342900" marR="0" lvl="0" indent="-342900"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AutoNum type="arabicPeriod"/>
            </a:pPr>
            <a:r>
              <a:rPr lang="en-US" sz="1800" b="0" i="0" u="none" strike="noStrike" cap="none">
                <a:solidFill>
                  <a:schemeClr val="dk1"/>
                </a:solidFill>
                <a:latin typeface="Calibri"/>
                <a:ea typeface="Calibri"/>
                <a:cs typeface="Calibri"/>
                <a:sym typeface="Calibri"/>
              </a:rPr>
              <a:t>Energy Centre #1 </a:t>
            </a:r>
          </a:p>
        </p:txBody>
      </p:sp>
    </p:spTree>
    <p:extLst>
      <p:ext uri="{BB962C8B-B14F-4D97-AF65-F5344CB8AC3E}">
        <p14:creationId xmlns:p14="http://schemas.microsoft.com/office/powerpoint/2010/main" val="21150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2463283" y="0"/>
            <a:ext cx="3988835" cy="6865287"/>
          </a:xfrm>
          <a:prstGeom prst="rect">
            <a:avLst/>
          </a:prstGeom>
          <a:noFill/>
          <a:ln>
            <a:noFill/>
          </a:ln>
        </p:spPr>
      </p:pic>
    </p:spTree>
    <p:extLst>
      <p:ext uri="{BB962C8B-B14F-4D97-AF65-F5344CB8AC3E}">
        <p14:creationId xmlns:p14="http://schemas.microsoft.com/office/powerpoint/2010/main" val="278133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1156638" y="134704"/>
            <a:ext cx="6725038" cy="6723297"/>
          </a:xfrm>
          <a:prstGeom prst="rect">
            <a:avLst/>
          </a:prstGeom>
          <a:noFill/>
          <a:ln>
            <a:noFill/>
          </a:ln>
        </p:spPr>
      </p:pic>
    </p:spTree>
    <p:extLst>
      <p:ext uri="{BB962C8B-B14F-4D97-AF65-F5344CB8AC3E}">
        <p14:creationId xmlns:p14="http://schemas.microsoft.com/office/powerpoint/2010/main" val="118493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p:nvPr/>
        </p:nvSpPr>
        <p:spPr>
          <a:xfrm>
            <a:off x="1831850"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Conservation</a:t>
            </a:r>
          </a:p>
          <a:p>
            <a:pPr lvl="0" algn="ctr" rtl="0">
              <a:spcBef>
                <a:spcPts val="0"/>
              </a:spcBef>
              <a:buNone/>
            </a:pPr>
            <a:r>
              <a:rPr lang="en" sz="1100">
                <a:solidFill>
                  <a:schemeClr val="lt1"/>
                </a:solidFill>
                <a:latin typeface="Ubuntu"/>
                <a:ea typeface="Ubuntu"/>
                <a:cs typeface="Ubuntu"/>
                <a:sym typeface="Ubuntu"/>
              </a:rPr>
              <a:t>High Performance Buildings</a:t>
            </a:r>
          </a:p>
        </p:txBody>
      </p:sp>
      <p:sp>
        <p:nvSpPr>
          <p:cNvPr id="282" name="Shape 282"/>
          <p:cNvSpPr txBox="1"/>
          <p:nvPr/>
        </p:nvSpPr>
        <p:spPr>
          <a:xfrm>
            <a:off x="380518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Efficiency</a:t>
            </a:r>
          </a:p>
          <a:p>
            <a:pPr lvl="0" algn="ctr" rtl="0">
              <a:spcBef>
                <a:spcPts val="0"/>
              </a:spcBef>
              <a:buNone/>
            </a:pPr>
            <a:r>
              <a:rPr lang="en" sz="1100">
                <a:solidFill>
                  <a:schemeClr val="lt1"/>
                </a:solidFill>
                <a:latin typeface="Ubuntu"/>
                <a:ea typeface="Ubuntu"/>
                <a:cs typeface="Ubuntu"/>
                <a:sym typeface="Ubuntu"/>
              </a:rPr>
              <a:t>District Energy Sharing System</a:t>
            </a:r>
          </a:p>
        </p:txBody>
      </p:sp>
      <p:sp>
        <p:nvSpPr>
          <p:cNvPr id="283" name="Shape 283"/>
          <p:cNvSpPr txBox="1"/>
          <p:nvPr/>
        </p:nvSpPr>
        <p:spPr>
          <a:xfrm>
            <a:off x="5758537" y="2531433"/>
            <a:ext cx="1307100" cy="1762800"/>
          </a:xfrm>
          <a:prstGeom prst="rect">
            <a:avLst/>
          </a:prstGeom>
          <a:noFill/>
          <a:ln>
            <a:noFill/>
          </a:ln>
        </p:spPr>
        <p:txBody>
          <a:bodyPr lIns="91425" tIns="91425" rIns="91425" bIns="91425" anchor="t" anchorCtr="0">
            <a:noAutofit/>
          </a:bodyPr>
          <a:lstStyle/>
          <a:p>
            <a:pPr lvl="0" algn="ctr" rtl="0">
              <a:spcBef>
                <a:spcPts val="0"/>
              </a:spcBef>
              <a:spcAft>
                <a:spcPts val="1500"/>
              </a:spcAft>
              <a:buNone/>
            </a:pPr>
            <a:r>
              <a:rPr lang="en">
                <a:solidFill>
                  <a:schemeClr val="lt1"/>
                </a:solidFill>
                <a:latin typeface="Playfair Display"/>
                <a:ea typeface="Playfair Display"/>
                <a:cs typeface="Playfair Display"/>
                <a:sym typeface="Playfair Display"/>
              </a:rPr>
              <a:t>Renewables</a:t>
            </a:r>
          </a:p>
          <a:p>
            <a:pPr lvl="0" algn="ctr" rtl="0">
              <a:spcBef>
                <a:spcPts val="0"/>
              </a:spcBef>
              <a:buNone/>
            </a:pPr>
            <a:r>
              <a:rPr lang="en" sz="1000">
                <a:solidFill>
                  <a:schemeClr val="lt1"/>
                </a:solidFill>
                <a:latin typeface="Ubuntu"/>
                <a:ea typeface="Ubuntu"/>
                <a:cs typeface="Ubuntu"/>
                <a:sym typeface="Ubuntu"/>
              </a:rPr>
              <a:t>Geo-exchange </a:t>
            </a:r>
            <a:br>
              <a:rPr lang="en" sz="1000">
                <a:solidFill>
                  <a:schemeClr val="lt1"/>
                </a:solidFill>
                <a:latin typeface="Ubuntu"/>
                <a:ea typeface="Ubuntu"/>
                <a:cs typeface="Ubuntu"/>
                <a:sym typeface="Ubuntu"/>
              </a:rPr>
            </a:br>
            <a:r>
              <a:rPr lang="en" sz="1000">
                <a:solidFill>
                  <a:schemeClr val="lt1"/>
                </a:solidFill>
                <a:latin typeface="Ubuntu"/>
                <a:ea typeface="Ubuntu"/>
                <a:cs typeface="Ubuntu"/>
                <a:sym typeface="Ubuntu"/>
              </a:rPr>
              <a:t>Sewer Heat Exchange</a:t>
            </a:r>
          </a:p>
          <a:p>
            <a:pPr lvl="0" algn="ctr" rtl="0">
              <a:spcBef>
                <a:spcPts val="0"/>
              </a:spcBef>
              <a:buNone/>
            </a:pPr>
            <a:r>
              <a:rPr lang="en" sz="1000">
                <a:solidFill>
                  <a:schemeClr val="lt1"/>
                </a:solidFill>
                <a:latin typeface="Ubuntu"/>
                <a:ea typeface="Ubuntu"/>
                <a:cs typeface="Ubuntu"/>
                <a:sym typeface="Ubuntu"/>
              </a:rPr>
              <a:t>Solar PV</a:t>
            </a:r>
            <a:r>
              <a:rPr lang="en" sz="900">
                <a:solidFill>
                  <a:schemeClr val="lt1"/>
                </a:solidFill>
                <a:latin typeface="Ubuntu"/>
                <a:ea typeface="Ubuntu"/>
                <a:cs typeface="Ubuntu"/>
                <a:sym typeface="Ubuntu"/>
              </a:rPr>
              <a:t> </a:t>
            </a:r>
          </a:p>
        </p:txBody>
      </p:sp>
      <p:pic>
        <p:nvPicPr>
          <p:cNvPr id="284" name="Shape 284" descr="blatchford_LOGO_H_rgb.jpg"/>
          <p:cNvPicPr preferRelativeResize="0"/>
          <p:nvPr/>
        </p:nvPicPr>
        <p:blipFill>
          <a:blip r:embed="rId3">
            <a:alphaModFix/>
          </a:blip>
          <a:stretch>
            <a:fillRect/>
          </a:stretch>
        </p:blipFill>
        <p:spPr>
          <a:xfrm>
            <a:off x="7523463" y="6425266"/>
            <a:ext cx="1222473" cy="414133"/>
          </a:xfrm>
          <a:prstGeom prst="rect">
            <a:avLst/>
          </a:prstGeom>
          <a:noFill/>
          <a:ln>
            <a:noFill/>
          </a:ln>
        </p:spPr>
      </p:pic>
      <p:sp>
        <p:nvSpPr>
          <p:cNvPr id="285" name="Shape 28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23</a:t>
            </a:fld>
            <a:endParaRPr lang="en"/>
          </a:p>
        </p:txBody>
      </p:sp>
      <p:pic>
        <p:nvPicPr>
          <p:cNvPr id="286" name="Shape 286" descr="DistrictEnergy_facebook3_d.jpg"/>
          <p:cNvPicPr preferRelativeResize="0"/>
          <p:nvPr/>
        </p:nvPicPr>
        <p:blipFill>
          <a:blip r:embed="rId4">
            <a:alphaModFix/>
          </a:blip>
          <a:stretch>
            <a:fillRect/>
          </a:stretch>
        </p:blipFill>
        <p:spPr>
          <a:xfrm>
            <a:off x="131200" y="1336501"/>
            <a:ext cx="5087820" cy="4740001"/>
          </a:xfrm>
          <a:prstGeom prst="rect">
            <a:avLst/>
          </a:prstGeom>
          <a:noFill/>
          <a:ln>
            <a:noFill/>
          </a:ln>
        </p:spPr>
      </p:pic>
      <p:sp>
        <p:nvSpPr>
          <p:cNvPr id="287" name="Shape 287"/>
          <p:cNvSpPr txBox="1"/>
          <p:nvPr/>
        </p:nvSpPr>
        <p:spPr>
          <a:xfrm>
            <a:off x="2801075" y="5352833"/>
            <a:ext cx="2497800" cy="526800"/>
          </a:xfrm>
          <a:prstGeom prst="rect">
            <a:avLst/>
          </a:prstGeom>
          <a:solidFill>
            <a:schemeClr val="lt1"/>
          </a:solidFill>
          <a:ln>
            <a:noFill/>
          </a:ln>
        </p:spPr>
        <p:txBody>
          <a:bodyPr lIns="91425" tIns="91425" rIns="91425" bIns="91425" anchor="t" anchorCtr="0">
            <a:noAutofit/>
          </a:bodyPr>
          <a:lstStyle/>
          <a:p>
            <a:pPr lvl="0">
              <a:spcBef>
                <a:spcPts val="0"/>
              </a:spcBef>
              <a:buNone/>
            </a:pPr>
            <a:endParaRPr/>
          </a:p>
        </p:txBody>
      </p:sp>
      <p:pic>
        <p:nvPicPr>
          <p:cNvPr id="288" name="Shape 288" descr="Fresh grass with dew drops close up"/>
          <p:cNvPicPr preferRelativeResize="0"/>
          <p:nvPr/>
        </p:nvPicPr>
        <p:blipFill>
          <a:blip r:embed="rId5">
            <a:alphaModFix/>
          </a:blip>
          <a:stretch>
            <a:fillRect/>
          </a:stretch>
        </p:blipFill>
        <p:spPr>
          <a:xfrm>
            <a:off x="5475249" y="1959430"/>
            <a:ext cx="3360148" cy="3154513"/>
          </a:xfrm>
          <a:prstGeom prst="rect">
            <a:avLst/>
          </a:prstGeom>
          <a:noFill/>
          <a:ln>
            <a:noFill/>
          </a:ln>
        </p:spPr>
      </p:pic>
    </p:spTree>
    <p:extLst>
      <p:ext uri="{BB962C8B-B14F-4D97-AF65-F5344CB8AC3E}">
        <p14:creationId xmlns:p14="http://schemas.microsoft.com/office/powerpoint/2010/main" val="416703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descr="closeup of woman riding by blue vintage city bicycle at the city center with motion blur effect. It is like concept for activity and healthy lifestyle and environmentally friendly transport"/>
          <p:cNvPicPr preferRelativeResize="0"/>
          <p:nvPr/>
        </p:nvPicPr>
        <p:blipFill rotWithShape="1">
          <a:blip r:embed="rId3">
            <a:alphaModFix/>
          </a:blip>
          <a:srcRect t="23270" b="23270"/>
          <a:stretch/>
        </p:blipFill>
        <p:spPr>
          <a:xfrm>
            <a:off x="0" y="1918434"/>
            <a:ext cx="9144002" cy="4344135"/>
          </a:xfrm>
          <a:prstGeom prst="rect">
            <a:avLst/>
          </a:prstGeom>
          <a:noFill/>
          <a:ln>
            <a:noFill/>
          </a:ln>
        </p:spPr>
      </p:pic>
      <p:sp>
        <p:nvSpPr>
          <p:cNvPr id="294" name="Shape 294"/>
          <p:cNvSpPr txBox="1">
            <a:spLocks noGrp="1"/>
          </p:cNvSpPr>
          <p:nvPr>
            <p:ph type="title" idx="4294967295"/>
          </p:nvPr>
        </p:nvSpPr>
        <p:spPr>
          <a:xfrm>
            <a:off x="519289" y="591699"/>
            <a:ext cx="6476399" cy="945200"/>
          </a:xfrm>
          <a:prstGeom prst="rect">
            <a:avLst/>
          </a:prstGeom>
        </p:spPr>
        <p:txBody>
          <a:bodyPr lIns="91425" tIns="91425" rIns="91425" bIns="91425" anchor="t" anchorCtr="0">
            <a:noAutofit/>
          </a:bodyPr>
          <a:lstStyle/>
          <a:p>
            <a:pPr lvl="0" rtl="0">
              <a:spcBef>
                <a:spcPts val="0"/>
              </a:spcBef>
              <a:buNone/>
            </a:pPr>
            <a:r>
              <a:rPr lang="en" sz="3600">
                <a:solidFill>
                  <a:srgbClr val="666666"/>
                </a:solidFill>
                <a:latin typeface="Playfair Display"/>
                <a:ea typeface="Playfair Display"/>
                <a:cs typeface="Playfair Display"/>
                <a:sym typeface="Playfair Display"/>
              </a:rPr>
              <a:t>Where are we today</a:t>
            </a:r>
          </a:p>
        </p:txBody>
      </p:sp>
      <p:pic>
        <p:nvPicPr>
          <p:cNvPr id="295" name="Shape 295" descr="blatchford_LOGO_H_rgb.jpg"/>
          <p:cNvPicPr preferRelativeResize="0"/>
          <p:nvPr/>
        </p:nvPicPr>
        <p:blipFill>
          <a:blip r:embed="rId4">
            <a:alphaModFix/>
          </a:blip>
          <a:stretch>
            <a:fillRect/>
          </a:stretch>
        </p:blipFill>
        <p:spPr>
          <a:xfrm>
            <a:off x="7465801" y="554699"/>
            <a:ext cx="1222473" cy="414133"/>
          </a:xfrm>
          <a:prstGeom prst="rect">
            <a:avLst/>
          </a:prstGeom>
          <a:noFill/>
          <a:ln>
            <a:noFill/>
          </a:ln>
        </p:spPr>
      </p:pic>
      <p:sp>
        <p:nvSpPr>
          <p:cNvPr id="296" name="Shape 29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24</a:t>
            </a:fld>
            <a:endParaRPr lang="en"/>
          </a:p>
        </p:txBody>
      </p:sp>
    </p:spTree>
    <p:extLst>
      <p:ext uri="{BB962C8B-B14F-4D97-AF65-F5344CB8AC3E}">
        <p14:creationId xmlns:p14="http://schemas.microsoft.com/office/powerpoint/2010/main" val="183969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Shape 301" descr="Image 3- blog.jpg"/>
          <p:cNvPicPr preferRelativeResize="0"/>
          <p:nvPr/>
        </p:nvPicPr>
        <p:blipFill rotWithShape="1">
          <a:blip r:embed="rId3">
            <a:alphaModFix/>
          </a:blip>
          <a:srcRect t="5823" b="5814"/>
          <a:stretch/>
        </p:blipFill>
        <p:spPr>
          <a:xfrm>
            <a:off x="4049924" y="2335600"/>
            <a:ext cx="4393270" cy="3881841"/>
          </a:xfrm>
          <a:prstGeom prst="rect">
            <a:avLst/>
          </a:prstGeom>
          <a:noFill/>
          <a:ln>
            <a:noFill/>
          </a:ln>
        </p:spPr>
      </p:pic>
      <p:sp>
        <p:nvSpPr>
          <p:cNvPr id="302" name="Shape 302"/>
          <p:cNvSpPr txBox="1">
            <a:spLocks noGrp="1"/>
          </p:cNvSpPr>
          <p:nvPr>
            <p:ph type="subTitle" idx="1"/>
          </p:nvPr>
        </p:nvSpPr>
        <p:spPr>
          <a:xfrm>
            <a:off x="937999" y="1962749"/>
            <a:ext cx="2860277" cy="4698800"/>
          </a:xfrm>
          <a:prstGeom prst="rect">
            <a:avLst/>
          </a:prstGeom>
        </p:spPr>
        <p:txBody>
          <a:bodyPr lIns="91425" tIns="91425" rIns="91425" bIns="91425" anchor="t" anchorCtr="0">
            <a:noAutofit/>
          </a:bodyPr>
          <a:lstStyle/>
          <a:p>
            <a:pPr marL="457200" lvl="0" indent="-298450" algn="l" rtl="0">
              <a:lnSpc>
                <a:spcPct val="115000"/>
              </a:lnSpc>
              <a:spcBef>
                <a:spcPts val="400"/>
              </a:spcBef>
              <a:buClr>
                <a:srgbClr val="000000"/>
              </a:buClr>
              <a:buSzPct val="100000"/>
              <a:buFont typeface="Playfair Display"/>
              <a:buChar char="●"/>
            </a:pPr>
            <a:r>
              <a:rPr lang="en" sz="2000" dirty="0">
                <a:solidFill>
                  <a:srgbClr val="000000"/>
                </a:solidFill>
                <a:latin typeface="Playfair Display"/>
                <a:ea typeface="Playfair Display"/>
                <a:cs typeface="Playfair Display"/>
                <a:sym typeface="Playfair Display"/>
              </a:rPr>
              <a:t>Building removal</a:t>
            </a:r>
          </a:p>
          <a:p>
            <a:pPr marL="457200" lvl="0" indent="-298450" algn="l" rtl="0">
              <a:lnSpc>
                <a:spcPct val="115000"/>
              </a:lnSpc>
              <a:spcBef>
                <a:spcPts val="400"/>
              </a:spcBef>
              <a:buClr>
                <a:srgbClr val="000000"/>
              </a:buClr>
              <a:buSzPct val="100000"/>
              <a:buFont typeface="Playfair Display"/>
              <a:buChar char="●"/>
            </a:pPr>
            <a:r>
              <a:rPr lang="en" sz="2000" dirty="0">
                <a:solidFill>
                  <a:srgbClr val="000000"/>
                </a:solidFill>
                <a:latin typeface="Playfair Display"/>
                <a:ea typeface="Playfair Display"/>
                <a:cs typeface="Playfair Display"/>
                <a:sym typeface="Playfair Display"/>
              </a:rPr>
              <a:t>Runway removal</a:t>
            </a:r>
          </a:p>
          <a:p>
            <a:pPr marL="457200" lvl="0" indent="-298450" algn="l" rtl="0">
              <a:lnSpc>
                <a:spcPct val="115000"/>
              </a:lnSpc>
              <a:spcBef>
                <a:spcPts val="400"/>
              </a:spcBef>
              <a:buClr>
                <a:srgbClr val="000000"/>
              </a:buClr>
              <a:buSzPct val="100000"/>
              <a:buFont typeface="Playfair Display"/>
              <a:buChar char="●"/>
            </a:pPr>
            <a:r>
              <a:rPr lang="en" sz="2000" dirty="0">
                <a:solidFill>
                  <a:srgbClr val="000000"/>
                </a:solidFill>
                <a:latin typeface="Playfair Display"/>
                <a:ea typeface="Playfair Display"/>
                <a:cs typeface="Playfair Display"/>
                <a:sym typeface="Playfair Display"/>
              </a:rPr>
              <a:t>Site grading</a:t>
            </a:r>
          </a:p>
          <a:p>
            <a:pPr marL="457200" lvl="0" indent="-298450" algn="l" rtl="0">
              <a:lnSpc>
                <a:spcPct val="115000"/>
              </a:lnSpc>
              <a:spcBef>
                <a:spcPts val="400"/>
              </a:spcBef>
              <a:buClr>
                <a:srgbClr val="000000"/>
              </a:buClr>
              <a:buSzPct val="100000"/>
              <a:buFont typeface="Playfair Display"/>
              <a:buChar char="●"/>
            </a:pPr>
            <a:r>
              <a:rPr lang="en" sz="2000" dirty="0">
                <a:solidFill>
                  <a:srgbClr val="000000"/>
                </a:solidFill>
                <a:latin typeface="Playfair Display"/>
                <a:ea typeface="Playfair Display"/>
                <a:cs typeface="Playfair Display"/>
                <a:sym typeface="Playfair Display"/>
              </a:rPr>
              <a:t>Excavation of first stormwater pond</a:t>
            </a:r>
          </a:p>
          <a:p>
            <a:pPr marL="457200" lvl="0" indent="-298450" algn="l" rtl="0">
              <a:spcBef>
                <a:spcPts val="0"/>
              </a:spcBef>
              <a:spcAft>
                <a:spcPts val="500"/>
              </a:spcAft>
              <a:buClr>
                <a:srgbClr val="000000"/>
              </a:buClr>
              <a:buSzPct val="100000"/>
              <a:buFont typeface="Playfair Display"/>
              <a:buChar char="●"/>
            </a:pPr>
            <a:r>
              <a:rPr lang="en" sz="2000" dirty="0">
                <a:solidFill>
                  <a:srgbClr val="000000"/>
                </a:solidFill>
                <a:latin typeface="Playfair Display"/>
                <a:ea typeface="Playfair Display"/>
                <a:cs typeface="Playfair Display"/>
                <a:sym typeface="Playfair Display"/>
              </a:rPr>
              <a:t>Select portions of the storm and sanitary service connections</a:t>
            </a:r>
          </a:p>
          <a:p>
            <a:pPr marL="457200" lvl="0" indent="-298450" algn="l" rtl="0">
              <a:spcBef>
                <a:spcPts val="0"/>
              </a:spcBef>
              <a:spcAft>
                <a:spcPts val="500"/>
              </a:spcAft>
              <a:buClr>
                <a:srgbClr val="000000"/>
              </a:buClr>
              <a:buSzPct val="100000"/>
              <a:buFont typeface="Playfair Display"/>
              <a:buChar char="●"/>
            </a:pPr>
            <a:r>
              <a:rPr lang="en" sz="2000" dirty="0">
                <a:solidFill>
                  <a:srgbClr val="000000"/>
                </a:solidFill>
                <a:latin typeface="Playfair Display"/>
                <a:ea typeface="Playfair Display"/>
                <a:cs typeface="Playfair Display"/>
                <a:sym typeface="Playfair Display"/>
              </a:rPr>
              <a:t>Stage one construction starts in 2017</a:t>
            </a:r>
          </a:p>
          <a:p>
            <a:pPr lvl="0" algn="l" rtl="0">
              <a:lnSpc>
                <a:spcPct val="115000"/>
              </a:lnSpc>
              <a:spcBef>
                <a:spcPts val="400"/>
              </a:spcBef>
              <a:buNone/>
            </a:pPr>
            <a:endParaRPr sz="2000" dirty="0">
              <a:solidFill>
                <a:srgbClr val="3C78D8"/>
              </a:solidFill>
              <a:latin typeface="Playfair Display"/>
              <a:ea typeface="Playfair Display"/>
              <a:cs typeface="Playfair Display"/>
              <a:sym typeface="Playfair Display"/>
            </a:endParaRPr>
          </a:p>
          <a:p>
            <a:pPr lvl="0" algn="l" rtl="0">
              <a:lnSpc>
                <a:spcPct val="115000"/>
              </a:lnSpc>
              <a:spcBef>
                <a:spcPts val="400"/>
              </a:spcBef>
              <a:buNone/>
            </a:pPr>
            <a:endParaRPr sz="2000" dirty="0">
              <a:solidFill>
                <a:srgbClr val="000000"/>
              </a:solidFill>
              <a:latin typeface="Ubuntu"/>
              <a:ea typeface="Ubuntu"/>
              <a:cs typeface="Ubuntu"/>
              <a:sym typeface="Ubuntu"/>
            </a:endParaRPr>
          </a:p>
          <a:p>
            <a:pPr lvl="0" algn="l" rtl="0">
              <a:spcBef>
                <a:spcPts val="0"/>
              </a:spcBef>
              <a:spcAft>
                <a:spcPts val="500"/>
              </a:spcAft>
              <a:buNone/>
            </a:pPr>
            <a:endParaRPr sz="800" dirty="0">
              <a:solidFill>
                <a:schemeClr val="dk1"/>
              </a:solidFill>
              <a:latin typeface="Ubuntu"/>
              <a:ea typeface="Ubuntu"/>
              <a:cs typeface="Ubuntu"/>
              <a:sym typeface="Ubuntu"/>
            </a:endParaRPr>
          </a:p>
          <a:p>
            <a:pPr lvl="0" rtl="0">
              <a:spcBef>
                <a:spcPts val="0"/>
              </a:spcBef>
              <a:spcAft>
                <a:spcPts val="500"/>
              </a:spcAft>
              <a:buNone/>
            </a:pPr>
            <a:endParaRPr sz="800" dirty="0">
              <a:latin typeface="Ubuntu"/>
              <a:ea typeface="Ubuntu"/>
              <a:cs typeface="Ubuntu"/>
              <a:sym typeface="Ubuntu"/>
            </a:endParaRPr>
          </a:p>
          <a:p>
            <a:pPr lvl="0" algn="l" rtl="0">
              <a:spcBef>
                <a:spcPts val="0"/>
              </a:spcBef>
              <a:spcAft>
                <a:spcPts val="500"/>
              </a:spcAft>
              <a:buNone/>
            </a:pPr>
            <a:endParaRPr sz="1100" dirty="0">
              <a:solidFill>
                <a:srgbClr val="3C78D8"/>
              </a:solidFill>
              <a:latin typeface="Playfair Display"/>
              <a:ea typeface="Playfair Display"/>
              <a:cs typeface="Playfair Display"/>
              <a:sym typeface="Playfair Display"/>
            </a:endParaRPr>
          </a:p>
          <a:p>
            <a:pPr lvl="0" algn="l" rtl="0">
              <a:spcBef>
                <a:spcPts val="0"/>
              </a:spcBef>
              <a:spcAft>
                <a:spcPts val="500"/>
              </a:spcAft>
              <a:buNone/>
            </a:pPr>
            <a:endParaRPr sz="1200" dirty="0">
              <a:solidFill>
                <a:schemeClr val="dk1"/>
              </a:solidFill>
              <a:latin typeface="Playfair Display"/>
              <a:ea typeface="Playfair Display"/>
              <a:cs typeface="Playfair Display"/>
              <a:sym typeface="Playfair Display"/>
            </a:endParaRPr>
          </a:p>
        </p:txBody>
      </p:sp>
      <p:sp>
        <p:nvSpPr>
          <p:cNvPr id="303" name="Shape 303"/>
          <p:cNvSpPr txBox="1">
            <a:spLocks noGrp="1"/>
          </p:cNvSpPr>
          <p:nvPr>
            <p:ph type="title" idx="4294967295"/>
          </p:nvPr>
        </p:nvSpPr>
        <p:spPr>
          <a:xfrm>
            <a:off x="938000" y="835600"/>
            <a:ext cx="7605000" cy="947600"/>
          </a:xfrm>
          <a:prstGeom prst="rect">
            <a:avLst/>
          </a:prstGeom>
        </p:spPr>
        <p:txBody>
          <a:bodyPr lIns="91425" tIns="91425" rIns="91425" bIns="91425" anchor="t" anchorCtr="0">
            <a:noAutofit/>
          </a:bodyPr>
          <a:lstStyle/>
          <a:p>
            <a:pPr lvl="0" rtl="0">
              <a:spcBef>
                <a:spcPts val="0"/>
              </a:spcBef>
              <a:buNone/>
            </a:pPr>
            <a:r>
              <a:rPr lang="en" sz="3600">
                <a:solidFill>
                  <a:srgbClr val="666666"/>
                </a:solidFill>
                <a:latin typeface="Playfair Display"/>
                <a:ea typeface="Playfair Display"/>
                <a:cs typeface="Playfair Display"/>
                <a:sym typeface="Playfair Display"/>
              </a:rPr>
              <a:t>Construction </a:t>
            </a:r>
          </a:p>
        </p:txBody>
      </p:sp>
      <p:pic>
        <p:nvPicPr>
          <p:cNvPr id="304" name="Shape 304" descr="blatchford_LOGO_H_rgb.jpg"/>
          <p:cNvPicPr preferRelativeResize="0"/>
          <p:nvPr/>
        </p:nvPicPr>
        <p:blipFill>
          <a:blip r:embed="rId4">
            <a:alphaModFix/>
          </a:blip>
          <a:stretch>
            <a:fillRect/>
          </a:stretch>
        </p:blipFill>
        <p:spPr>
          <a:xfrm>
            <a:off x="7776475" y="447900"/>
            <a:ext cx="1008777" cy="341733"/>
          </a:xfrm>
          <a:prstGeom prst="rect">
            <a:avLst/>
          </a:prstGeom>
          <a:noFill/>
          <a:ln>
            <a:noFill/>
          </a:ln>
        </p:spPr>
      </p:pic>
      <p:sp>
        <p:nvSpPr>
          <p:cNvPr id="305" name="Shape 30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25</a:t>
            </a:fld>
            <a:endParaRPr lang="en"/>
          </a:p>
        </p:txBody>
      </p:sp>
    </p:spTree>
    <p:extLst>
      <p:ext uri="{BB962C8B-B14F-4D97-AF65-F5344CB8AC3E}">
        <p14:creationId xmlns:p14="http://schemas.microsoft.com/office/powerpoint/2010/main" val="4023038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idx="4294967295"/>
          </p:nvPr>
        </p:nvSpPr>
        <p:spPr>
          <a:xfrm>
            <a:off x="1220150" y="831033"/>
            <a:ext cx="7605000" cy="947600"/>
          </a:xfrm>
          <a:prstGeom prst="rect">
            <a:avLst/>
          </a:prstGeom>
        </p:spPr>
        <p:txBody>
          <a:bodyPr lIns="91425" tIns="91425" rIns="91425" bIns="91425" anchor="t" anchorCtr="0">
            <a:noAutofit/>
          </a:bodyPr>
          <a:lstStyle/>
          <a:p>
            <a:pPr lvl="0" rtl="0">
              <a:spcBef>
                <a:spcPts val="0"/>
              </a:spcBef>
              <a:buNone/>
            </a:pPr>
            <a:r>
              <a:rPr lang="en" sz="3600">
                <a:solidFill>
                  <a:srgbClr val="666666"/>
                </a:solidFill>
                <a:latin typeface="Playfair Display"/>
                <a:ea typeface="Playfair Display"/>
                <a:cs typeface="Playfair Display"/>
                <a:sym typeface="Playfair Display"/>
              </a:rPr>
              <a:t>   Stage one: Blatchford West</a:t>
            </a:r>
          </a:p>
        </p:txBody>
      </p:sp>
      <p:sp>
        <p:nvSpPr>
          <p:cNvPr id="311" name="Shape 311"/>
          <p:cNvSpPr txBox="1">
            <a:spLocks noGrp="1"/>
          </p:cNvSpPr>
          <p:nvPr>
            <p:ph type="subTitle" idx="1"/>
          </p:nvPr>
        </p:nvSpPr>
        <p:spPr>
          <a:xfrm>
            <a:off x="1464325" y="2030000"/>
            <a:ext cx="2514900" cy="4304000"/>
          </a:xfrm>
          <a:prstGeom prst="rect">
            <a:avLst/>
          </a:prstGeom>
        </p:spPr>
        <p:txBody>
          <a:bodyPr lIns="91425" tIns="91425" rIns="91425" bIns="91425" anchor="t" anchorCtr="0">
            <a:noAutofit/>
          </a:bodyPr>
          <a:lstStyle/>
          <a:p>
            <a:pPr marL="457200" lvl="0" indent="-304800" algn="l" rtl="0">
              <a:spcBef>
                <a:spcPts val="0"/>
              </a:spcBef>
              <a:spcAft>
                <a:spcPts val="400"/>
              </a:spcAft>
              <a:buSzPct val="100000"/>
              <a:buFont typeface="Playfair Display"/>
              <a:buChar char="●"/>
            </a:pPr>
            <a:r>
              <a:rPr lang="en" sz="2000" dirty="0">
                <a:latin typeface="Playfair Display"/>
                <a:ea typeface="Playfair Display"/>
                <a:cs typeface="Playfair Display"/>
                <a:sym typeface="Playfair Display"/>
              </a:rPr>
              <a:t>250 units</a:t>
            </a:r>
          </a:p>
          <a:p>
            <a:pPr marL="457200" lvl="0" indent="-304800" algn="l" rtl="0">
              <a:spcBef>
                <a:spcPts val="0"/>
              </a:spcBef>
              <a:spcAft>
                <a:spcPts val="400"/>
              </a:spcAft>
              <a:buSzPct val="100000"/>
              <a:buFont typeface="Playfair Display"/>
              <a:buChar char="●"/>
            </a:pPr>
            <a:r>
              <a:rPr lang="en" sz="2000" dirty="0" smtClean="0">
                <a:latin typeface="Playfair Display"/>
                <a:ea typeface="Playfair Display"/>
                <a:cs typeface="Playfair Display"/>
                <a:sym typeface="Playfair Display"/>
              </a:rPr>
              <a:t>Mixed-use</a:t>
            </a:r>
          </a:p>
          <a:p>
            <a:pPr marL="457200" lvl="0" indent="-304800" algn="l" rtl="0">
              <a:spcBef>
                <a:spcPts val="0"/>
              </a:spcBef>
              <a:spcAft>
                <a:spcPts val="400"/>
              </a:spcAft>
              <a:buSzPct val="100000"/>
              <a:buFont typeface="Playfair Display"/>
              <a:buChar char="●"/>
            </a:pPr>
            <a:r>
              <a:rPr lang="en" sz="2000" dirty="0" smtClean="0">
                <a:latin typeface="Playfair Display"/>
                <a:ea typeface="Playfair Display"/>
                <a:cs typeface="Playfair Display"/>
                <a:sym typeface="Playfair Display"/>
              </a:rPr>
              <a:t>Community gardens and fruit orchard</a:t>
            </a:r>
          </a:p>
          <a:p>
            <a:pPr marL="457200" lvl="0" indent="-304800" algn="l" rtl="0">
              <a:spcBef>
                <a:spcPts val="0"/>
              </a:spcBef>
              <a:spcAft>
                <a:spcPts val="400"/>
              </a:spcAft>
              <a:buSzPct val="100000"/>
              <a:buFont typeface="Playfair Display"/>
              <a:buChar char="●"/>
            </a:pPr>
            <a:r>
              <a:rPr lang="en" sz="2000" dirty="0" smtClean="0">
                <a:latin typeface="Playfair Display"/>
                <a:ea typeface="Playfair Display"/>
                <a:cs typeface="Playfair Display"/>
                <a:sym typeface="Playfair Display"/>
              </a:rPr>
              <a:t>Playground</a:t>
            </a:r>
            <a:endParaRPr lang="en" sz="2000" dirty="0">
              <a:latin typeface="Playfair Display"/>
              <a:ea typeface="Playfair Display"/>
              <a:cs typeface="Playfair Display"/>
              <a:sym typeface="Playfair Display"/>
            </a:endParaRPr>
          </a:p>
          <a:p>
            <a:pPr marL="457200" lvl="0" indent="-304800" algn="l" rtl="0">
              <a:spcBef>
                <a:spcPts val="0"/>
              </a:spcBef>
              <a:spcAft>
                <a:spcPts val="400"/>
              </a:spcAft>
              <a:buSzPct val="100000"/>
              <a:buFont typeface="Playfair Display"/>
              <a:buChar char="●"/>
            </a:pPr>
            <a:r>
              <a:rPr lang="en" sz="2000" dirty="0">
                <a:latin typeface="Playfair Display"/>
                <a:ea typeface="Playfair Display"/>
                <a:cs typeface="Playfair Display"/>
                <a:sym typeface="Playfair Display"/>
              </a:rPr>
              <a:t>Separated bike lane</a:t>
            </a:r>
          </a:p>
          <a:p>
            <a:pPr marL="457200" lvl="0" indent="-304800" algn="l" rtl="0">
              <a:spcBef>
                <a:spcPts val="0"/>
              </a:spcBef>
              <a:spcAft>
                <a:spcPts val="400"/>
              </a:spcAft>
              <a:buSzPct val="100000"/>
              <a:buFont typeface="Playfair Display"/>
              <a:buChar char="●"/>
            </a:pPr>
            <a:r>
              <a:rPr lang="en" sz="2000" dirty="0">
                <a:latin typeface="Playfair Display"/>
                <a:ea typeface="Playfair Display"/>
                <a:cs typeface="Playfair Display"/>
                <a:sym typeface="Playfair Display"/>
              </a:rPr>
              <a:t>Event area</a:t>
            </a:r>
          </a:p>
          <a:p>
            <a:pPr marL="457200" lvl="0" indent="-304800" algn="l" rtl="0">
              <a:spcBef>
                <a:spcPts val="0"/>
              </a:spcBef>
              <a:spcAft>
                <a:spcPts val="400"/>
              </a:spcAft>
              <a:buSzPct val="100000"/>
              <a:buFont typeface="Playfair Display"/>
              <a:buChar char="●"/>
            </a:pPr>
            <a:r>
              <a:rPr lang="en" sz="2000" dirty="0">
                <a:latin typeface="Playfair Display"/>
                <a:ea typeface="Playfair Display"/>
                <a:cs typeface="Playfair Display"/>
                <a:sym typeface="Playfair Display"/>
              </a:rPr>
              <a:t>Re-purposed control tower</a:t>
            </a:r>
          </a:p>
        </p:txBody>
      </p:sp>
      <p:pic>
        <p:nvPicPr>
          <p:cNvPr id="312" name="Shape 312" descr="Stage one map.jpg"/>
          <p:cNvPicPr preferRelativeResize="0"/>
          <p:nvPr/>
        </p:nvPicPr>
        <p:blipFill rotWithShape="1">
          <a:blip r:embed="rId3">
            <a:alphaModFix/>
          </a:blip>
          <a:srcRect l="1873" r="9324" b="8450"/>
          <a:stretch/>
        </p:blipFill>
        <p:spPr>
          <a:xfrm>
            <a:off x="4360850" y="2014233"/>
            <a:ext cx="4464302" cy="4335535"/>
          </a:xfrm>
          <a:prstGeom prst="rect">
            <a:avLst/>
          </a:prstGeom>
          <a:noFill/>
          <a:ln>
            <a:noFill/>
          </a:ln>
        </p:spPr>
      </p:pic>
      <p:pic>
        <p:nvPicPr>
          <p:cNvPr id="313" name="Shape 313" descr="blatchford_LOGO_H_rgb.jpg"/>
          <p:cNvPicPr preferRelativeResize="0"/>
          <p:nvPr/>
        </p:nvPicPr>
        <p:blipFill>
          <a:blip r:embed="rId4">
            <a:alphaModFix/>
          </a:blip>
          <a:stretch>
            <a:fillRect/>
          </a:stretch>
        </p:blipFill>
        <p:spPr>
          <a:xfrm>
            <a:off x="1365575" y="5825033"/>
            <a:ext cx="1553523" cy="526265"/>
          </a:xfrm>
          <a:prstGeom prst="rect">
            <a:avLst/>
          </a:prstGeom>
          <a:noFill/>
          <a:ln>
            <a:noFill/>
          </a:ln>
        </p:spPr>
      </p:pic>
      <p:pic>
        <p:nvPicPr>
          <p:cNvPr id="314" name="Shape 314" descr="blatchford-west-stage RGB.jpg"/>
          <p:cNvPicPr preferRelativeResize="0"/>
          <p:nvPr/>
        </p:nvPicPr>
        <p:blipFill rotWithShape="1">
          <a:blip r:embed="rId5">
            <a:alphaModFix/>
          </a:blip>
          <a:srcRect/>
          <a:stretch/>
        </p:blipFill>
        <p:spPr>
          <a:xfrm>
            <a:off x="297824" y="598832"/>
            <a:ext cx="1067750" cy="1830432"/>
          </a:xfrm>
          <a:prstGeom prst="rect">
            <a:avLst/>
          </a:prstGeom>
          <a:noFill/>
          <a:ln>
            <a:noFill/>
          </a:ln>
        </p:spPr>
      </p:pic>
      <p:sp>
        <p:nvSpPr>
          <p:cNvPr id="315" name="Shape 31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26</a:t>
            </a:fld>
            <a:endParaRPr lang="en"/>
          </a:p>
        </p:txBody>
      </p:sp>
    </p:spTree>
    <p:extLst>
      <p:ext uri="{BB962C8B-B14F-4D97-AF65-F5344CB8AC3E}">
        <p14:creationId xmlns:p14="http://schemas.microsoft.com/office/powerpoint/2010/main" val="107977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Shape 320" descr="Blatchford_SWMF (2).jpg"/>
          <p:cNvPicPr preferRelativeResize="0"/>
          <p:nvPr/>
        </p:nvPicPr>
        <p:blipFill rotWithShape="1">
          <a:blip r:embed="rId3">
            <a:alphaModFix/>
          </a:blip>
          <a:srcRect l="13354" t="14819" r="10245" b="6309"/>
          <a:stretch/>
        </p:blipFill>
        <p:spPr>
          <a:xfrm>
            <a:off x="4716099" y="565998"/>
            <a:ext cx="3271450" cy="6427699"/>
          </a:xfrm>
          <a:prstGeom prst="rect">
            <a:avLst/>
          </a:prstGeom>
          <a:noFill/>
          <a:ln>
            <a:noFill/>
          </a:ln>
        </p:spPr>
      </p:pic>
      <p:sp>
        <p:nvSpPr>
          <p:cNvPr id="321" name="Shape 321"/>
          <p:cNvSpPr txBox="1">
            <a:spLocks noGrp="1"/>
          </p:cNvSpPr>
          <p:nvPr>
            <p:ph type="subTitle" idx="1"/>
          </p:nvPr>
        </p:nvSpPr>
        <p:spPr>
          <a:xfrm>
            <a:off x="1482899" y="2067232"/>
            <a:ext cx="3100823" cy="2891629"/>
          </a:xfrm>
          <a:prstGeom prst="rect">
            <a:avLst/>
          </a:prstGeom>
        </p:spPr>
        <p:txBody>
          <a:bodyPr lIns="91425" tIns="91425" rIns="91425" bIns="91425" anchor="t" anchorCtr="0">
            <a:noAutofit/>
          </a:bodyPr>
          <a:lstStyle/>
          <a:p>
            <a:pPr marL="457200" lvl="0" indent="-304800" algn="l" rtl="0">
              <a:spcBef>
                <a:spcPts val="0"/>
              </a:spcBef>
              <a:spcAft>
                <a:spcPts val="500"/>
              </a:spcAft>
              <a:buSzPct val="100000"/>
              <a:buFont typeface="Playfair Display"/>
              <a:buChar char="●"/>
            </a:pPr>
            <a:r>
              <a:rPr lang="en" sz="2000" dirty="0">
                <a:latin typeface="Playfair Display"/>
                <a:ea typeface="Playfair Display"/>
                <a:cs typeface="Playfair Display"/>
                <a:sym typeface="Playfair Display"/>
              </a:rPr>
              <a:t>First stormwater pond</a:t>
            </a:r>
          </a:p>
          <a:p>
            <a:pPr marL="457200" lvl="0" indent="-304800" algn="l" rtl="0">
              <a:spcBef>
                <a:spcPts val="0"/>
              </a:spcBef>
              <a:spcAft>
                <a:spcPts val="500"/>
              </a:spcAft>
              <a:buSzPct val="100000"/>
              <a:buFont typeface="Playfair Display"/>
              <a:buChar char="●"/>
            </a:pPr>
            <a:r>
              <a:rPr lang="en" sz="2000" dirty="0">
                <a:latin typeface="Playfair Display"/>
                <a:ea typeface="Playfair Display"/>
                <a:cs typeface="Playfair Display"/>
                <a:sym typeface="Playfair Display"/>
              </a:rPr>
              <a:t>Trails</a:t>
            </a:r>
          </a:p>
          <a:p>
            <a:pPr marL="457200" lvl="0" indent="-304800" algn="l" rtl="0">
              <a:spcBef>
                <a:spcPts val="0"/>
              </a:spcBef>
              <a:spcAft>
                <a:spcPts val="500"/>
              </a:spcAft>
              <a:buSzPct val="100000"/>
              <a:buFont typeface="Playfair Display"/>
              <a:buChar char="●"/>
            </a:pPr>
            <a:r>
              <a:rPr lang="en" sz="2000" dirty="0">
                <a:latin typeface="Playfair Display"/>
                <a:ea typeface="Playfair Display"/>
                <a:cs typeface="Playfair Display"/>
                <a:sym typeface="Playfair Display"/>
              </a:rPr>
              <a:t>Viewing deck</a:t>
            </a:r>
          </a:p>
          <a:p>
            <a:pPr marL="457200" lvl="0" indent="-304800" algn="l" rtl="0">
              <a:spcBef>
                <a:spcPts val="0"/>
              </a:spcBef>
              <a:spcAft>
                <a:spcPts val="500"/>
              </a:spcAft>
              <a:buSzPct val="100000"/>
              <a:buFont typeface="Playfair Display"/>
              <a:buChar char="●"/>
            </a:pPr>
            <a:r>
              <a:rPr lang="en" sz="2000" dirty="0">
                <a:latin typeface="Playfair Display"/>
                <a:ea typeface="Playfair Display"/>
                <a:cs typeface="Playfair Display"/>
                <a:sym typeface="Playfair Display"/>
              </a:rPr>
              <a:t>Naturalized wetlands</a:t>
            </a:r>
          </a:p>
        </p:txBody>
      </p:sp>
      <p:sp>
        <p:nvSpPr>
          <p:cNvPr id="322" name="Shape 322"/>
          <p:cNvSpPr txBox="1">
            <a:spLocks noGrp="1"/>
          </p:cNvSpPr>
          <p:nvPr>
            <p:ph type="title" idx="4294967295"/>
          </p:nvPr>
        </p:nvSpPr>
        <p:spPr>
          <a:xfrm>
            <a:off x="1357575" y="830700"/>
            <a:ext cx="7605000" cy="947600"/>
          </a:xfrm>
          <a:prstGeom prst="rect">
            <a:avLst/>
          </a:prstGeom>
        </p:spPr>
        <p:txBody>
          <a:bodyPr lIns="91425" tIns="91425" rIns="91425" bIns="91425" anchor="t" anchorCtr="0">
            <a:noAutofit/>
          </a:bodyPr>
          <a:lstStyle/>
          <a:p>
            <a:pPr lvl="0" rtl="0">
              <a:spcBef>
                <a:spcPts val="0"/>
              </a:spcBef>
              <a:buNone/>
            </a:pPr>
            <a:r>
              <a:rPr lang="en" sz="3600">
                <a:solidFill>
                  <a:srgbClr val="666666"/>
                </a:solidFill>
                <a:latin typeface="Playfair Display"/>
                <a:ea typeface="Playfair Display"/>
                <a:cs typeface="Playfair Display"/>
                <a:sym typeface="Playfair Display"/>
              </a:rPr>
              <a:t>  Stage one: Park</a:t>
            </a:r>
          </a:p>
        </p:txBody>
      </p:sp>
      <p:pic>
        <p:nvPicPr>
          <p:cNvPr id="323" name="Shape 323" descr="blatchford_LOGO_H_rgb.jpg"/>
          <p:cNvPicPr preferRelativeResize="0"/>
          <p:nvPr/>
        </p:nvPicPr>
        <p:blipFill>
          <a:blip r:embed="rId4">
            <a:alphaModFix/>
          </a:blip>
          <a:stretch>
            <a:fillRect/>
          </a:stretch>
        </p:blipFill>
        <p:spPr>
          <a:xfrm>
            <a:off x="1365575" y="5825033"/>
            <a:ext cx="1553523" cy="526265"/>
          </a:xfrm>
          <a:prstGeom prst="rect">
            <a:avLst/>
          </a:prstGeom>
          <a:noFill/>
          <a:ln>
            <a:noFill/>
          </a:ln>
        </p:spPr>
      </p:pic>
      <p:pic>
        <p:nvPicPr>
          <p:cNvPr id="324" name="Shape 324" descr="Copy of map-blatchford-park-stage-1.jpg"/>
          <p:cNvPicPr preferRelativeResize="0"/>
          <p:nvPr/>
        </p:nvPicPr>
        <p:blipFill rotWithShape="1">
          <a:blip r:embed="rId5">
            <a:alphaModFix/>
          </a:blip>
          <a:srcRect/>
          <a:stretch/>
        </p:blipFill>
        <p:spPr>
          <a:xfrm>
            <a:off x="332281" y="598833"/>
            <a:ext cx="1067742" cy="1830433"/>
          </a:xfrm>
          <a:prstGeom prst="rect">
            <a:avLst/>
          </a:prstGeom>
          <a:noFill/>
          <a:ln>
            <a:noFill/>
          </a:ln>
        </p:spPr>
      </p:pic>
      <p:sp>
        <p:nvSpPr>
          <p:cNvPr id="325" name="Shape 32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27</a:t>
            </a:fld>
            <a:endParaRPr lang="en"/>
          </a:p>
        </p:txBody>
      </p:sp>
    </p:spTree>
    <p:extLst>
      <p:ext uri="{BB962C8B-B14F-4D97-AF65-F5344CB8AC3E}">
        <p14:creationId xmlns:p14="http://schemas.microsoft.com/office/powerpoint/2010/main" val="25231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Shape 321"/>
          <p:cNvSpPr txBox="1">
            <a:spLocks noGrp="1"/>
          </p:cNvSpPr>
          <p:nvPr>
            <p:ph type="subTitle" idx="1"/>
          </p:nvPr>
        </p:nvSpPr>
        <p:spPr>
          <a:xfrm>
            <a:off x="1019908" y="1602455"/>
            <a:ext cx="6752492" cy="3168457"/>
          </a:xfrm>
          <a:prstGeom prst="rect">
            <a:avLst/>
          </a:prstGeom>
        </p:spPr>
        <p:txBody>
          <a:bodyPr lIns="91425" tIns="91425" rIns="91425" bIns="91425" anchor="t" anchorCtr="0">
            <a:noAutofit/>
          </a:bodyPr>
          <a:lstStyle/>
          <a:p>
            <a:pPr marL="457200" lvl="0" indent="-304800" algn="l" rtl="0">
              <a:spcBef>
                <a:spcPts val="0"/>
              </a:spcBef>
              <a:spcAft>
                <a:spcPts val="500"/>
              </a:spcAft>
              <a:buSzPct val="100000"/>
              <a:buFont typeface="Playfair Display"/>
              <a:buChar char="●"/>
            </a:pPr>
            <a:r>
              <a:rPr lang="en" sz="2400" dirty="0" smtClean="0">
                <a:latin typeface="Playfair Display"/>
                <a:ea typeface="Playfair Display"/>
                <a:cs typeface="Playfair Display"/>
                <a:sym typeface="Playfair Display"/>
              </a:rPr>
              <a:t>What (if any) additional price are buyers willing to pay to live in the Blatchford development?</a:t>
            </a:r>
          </a:p>
          <a:p>
            <a:pPr marL="914400" lvl="1" indent="-304800" algn="l">
              <a:spcBef>
                <a:spcPts val="0"/>
              </a:spcBef>
              <a:spcAft>
                <a:spcPts val="500"/>
              </a:spcAft>
              <a:buSzPct val="100000"/>
              <a:buFont typeface="Playfair Display"/>
              <a:buChar char="●"/>
            </a:pPr>
            <a:r>
              <a:rPr lang="en" sz="2000" dirty="0" smtClean="0">
                <a:latin typeface="Playfair Display"/>
                <a:ea typeface="Playfair Display"/>
                <a:cs typeface="Playfair Display"/>
                <a:sym typeface="Playfair Display"/>
              </a:rPr>
              <a:t>i.e what is the premium for energy efficient homes, location efficiency and other sustainability amenities? </a:t>
            </a:r>
          </a:p>
          <a:p>
            <a:pPr marL="457200" lvl="0" indent="-304800" algn="l" rtl="0">
              <a:spcBef>
                <a:spcPts val="0"/>
              </a:spcBef>
              <a:spcAft>
                <a:spcPts val="500"/>
              </a:spcAft>
              <a:buSzPct val="100000"/>
              <a:buFont typeface="Playfair Display"/>
              <a:buChar char="●"/>
            </a:pPr>
            <a:r>
              <a:rPr lang="en" sz="2400" dirty="0" smtClean="0">
                <a:latin typeface="Playfair Display"/>
                <a:ea typeface="Playfair Display"/>
                <a:cs typeface="Playfair Display"/>
                <a:sym typeface="Playfair Display"/>
              </a:rPr>
              <a:t>What ROI should a city be willing to accept for leadership?</a:t>
            </a:r>
          </a:p>
          <a:p>
            <a:pPr marL="457200" lvl="0" indent="-304800" algn="l" rtl="0">
              <a:spcBef>
                <a:spcPts val="0"/>
              </a:spcBef>
              <a:spcAft>
                <a:spcPts val="500"/>
              </a:spcAft>
              <a:buSzPct val="100000"/>
              <a:buFont typeface="Playfair Display"/>
              <a:buChar char="●"/>
            </a:pPr>
            <a:r>
              <a:rPr lang="en" sz="2400" dirty="0" smtClean="0">
                <a:latin typeface="Playfair Display"/>
                <a:ea typeface="Playfair Display"/>
                <a:cs typeface="Playfair Display"/>
                <a:sym typeface="Playfair Display"/>
              </a:rPr>
              <a:t>How do you plan a community that will be built out over 20 or more years recognizing the significant technology advancement?</a:t>
            </a:r>
            <a:endParaRPr lang="en" sz="2400" dirty="0">
              <a:latin typeface="Playfair Display"/>
              <a:ea typeface="Playfair Display"/>
              <a:cs typeface="Playfair Display"/>
              <a:sym typeface="Playfair Display"/>
            </a:endParaRPr>
          </a:p>
        </p:txBody>
      </p:sp>
      <p:sp>
        <p:nvSpPr>
          <p:cNvPr id="322" name="Shape 322"/>
          <p:cNvSpPr txBox="1">
            <a:spLocks noGrp="1"/>
          </p:cNvSpPr>
          <p:nvPr>
            <p:ph type="title" idx="4294967295"/>
          </p:nvPr>
        </p:nvSpPr>
        <p:spPr>
          <a:xfrm>
            <a:off x="740475" y="830700"/>
            <a:ext cx="7605000" cy="947600"/>
          </a:xfrm>
          <a:prstGeom prst="rect">
            <a:avLst/>
          </a:prstGeom>
        </p:spPr>
        <p:txBody>
          <a:bodyPr lIns="91425" tIns="91425" rIns="91425" bIns="91425" anchor="t" anchorCtr="0">
            <a:noAutofit/>
          </a:bodyPr>
          <a:lstStyle/>
          <a:p>
            <a:pPr lvl="0" algn="l" rtl="0">
              <a:spcBef>
                <a:spcPts val="0"/>
              </a:spcBef>
              <a:buNone/>
            </a:pPr>
            <a:r>
              <a:rPr lang="en" sz="3600" dirty="0">
                <a:solidFill>
                  <a:srgbClr val="666666"/>
                </a:solidFill>
                <a:latin typeface="Playfair Display"/>
                <a:ea typeface="Playfair Display"/>
                <a:cs typeface="Playfair Display"/>
                <a:sym typeface="Playfair Display"/>
              </a:rPr>
              <a:t>  </a:t>
            </a:r>
            <a:r>
              <a:rPr lang="en" sz="3600" dirty="0" smtClean="0">
                <a:solidFill>
                  <a:srgbClr val="666666"/>
                </a:solidFill>
                <a:latin typeface="Playfair Display"/>
                <a:ea typeface="Playfair Display"/>
                <a:cs typeface="Playfair Display"/>
                <a:sym typeface="Playfair Display"/>
              </a:rPr>
              <a:t>Convening questions:</a:t>
            </a:r>
            <a:endParaRPr lang="en" sz="3600" dirty="0">
              <a:solidFill>
                <a:srgbClr val="666666"/>
              </a:solidFill>
              <a:latin typeface="Playfair Display"/>
              <a:ea typeface="Playfair Display"/>
              <a:cs typeface="Playfair Display"/>
              <a:sym typeface="Playfair Display"/>
            </a:endParaRPr>
          </a:p>
        </p:txBody>
      </p:sp>
      <p:pic>
        <p:nvPicPr>
          <p:cNvPr id="323" name="Shape 323" descr="blatchford_LOGO_H_rgb.jpg"/>
          <p:cNvPicPr preferRelativeResize="0"/>
          <p:nvPr/>
        </p:nvPicPr>
        <p:blipFill>
          <a:blip r:embed="rId3">
            <a:alphaModFix/>
          </a:blip>
          <a:stretch>
            <a:fillRect/>
          </a:stretch>
        </p:blipFill>
        <p:spPr>
          <a:xfrm>
            <a:off x="1365575" y="5825033"/>
            <a:ext cx="1553523" cy="526265"/>
          </a:xfrm>
          <a:prstGeom prst="rect">
            <a:avLst/>
          </a:prstGeom>
          <a:noFill/>
          <a:ln>
            <a:noFill/>
          </a:ln>
        </p:spPr>
      </p:pic>
      <p:pic>
        <p:nvPicPr>
          <p:cNvPr id="324" name="Shape 324" descr="Copy of map-blatchford-park-stage-1.jpg"/>
          <p:cNvPicPr preferRelativeResize="0"/>
          <p:nvPr/>
        </p:nvPicPr>
        <p:blipFill rotWithShape="1">
          <a:blip r:embed="rId4">
            <a:alphaModFix/>
          </a:blip>
          <a:srcRect/>
          <a:stretch/>
        </p:blipFill>
        <p:spPr>
          <a:xfrm>
            <a:off x="7506804" y="4031541"/>
            <a:ext cx="1067742" cy="1830433"/>
          </a:xfrm>
          <a:prstGeom prst="rect">
            <a:avLst/>
          </a:prstGeom>
          <a:noFill/>
          <a:ln>
            <a:noFill/>
          </a:ln>
        </p:spPr>
      </p:pic>
      <p:sp>
        <p:nvSpPr>
          <p:cNvPr id="325" name="Shape 32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28</a:t>
            </a:fld>
            <a:endParaRPr lang="en"/>
          </a:p>
        </p:txBody>
      </p:sp>
    </p:spTree>
    <p:extLst>
      <p:ext uri="{BB962C8B-B14F-4D97-AF65-F5344CB8AC3E}">
        <p14:creationId xmlns:p14="http://schemas.microsoft.com/office/powerpoint/2010/main" val="227971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95"/>
            <a:ext cx="9144000" cy="1789995"/>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b="1" dirty="0" smtClean="0">
                <a:solidFill>
                  <a:schemeClr val="bg1"/>
                </a:solidFill>
              </a:rPr>
              <a:t>Exciting News!</a:t>
            </a:r>
            <a:r>
              <a:rPr lang="en-US" sz="5400" b="1" dirty="0" smtClean="0">
                <a:solidFill>
                  <a:schemeClr val="bg1"/>
                </a:solidFill>
              </a:rPr>
              <a:t> </a:t>
            </a:r>
            <a:endParaRPr lang="en-US" sz="5400" b="1" dirty="0">
              <a:solidFill>
                <a:schemeClr val="bg1"/>
              </a:solidFill>
            </a:endParaRPr>
          </a:p>
        </p:txBody>
      </p:sp>
      <p:pic>
        <p:nvPicPr>
          <p:cNvPr id="9" name="Picture 8" descr="014 PPT footer.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454311"/>
            <a:ext cx="9144000" cy="1408545"/>
          </a:xfrm>
          <a:prstGeom prst="rect">
            <a:avLst/>
          </a:prstGeom>
        </p:spPr>
      </p:pic>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992169"/>
            <a:ext cx="8212240" cy="4057761"/>
          </a:xfrm>
        </p:spPr>
        <p:txBody>
          <a:bodyPr>
            <a:noAutofit/>
          </a:bodyPr>
          <a:lstStyle/>
          <a:p>
            <a:pPr marL="0" indent="0" algn="ctr">
              <a:spcBef>
                <a:spcPts val="600"/>
              </a:spcBef>
              <a:spcAft>
                <a:spcPts val="600"/>
              </a:spcAft>
              <a:buNone/>
            </a:pPr>
            <a:r>
              <a:rPr lang="en-US" sz="4800" b="1" dirty="0"/>
              <a:t>Host City for </a:t>
            </a:r>
            <a:r>
              <a:rPr lang="en-US" sz="4800" b="1" dirty="0" smtClean="0"/>
              <a:t>Inaugural IPCC </a:t>
            </a:r>
            <a:r>
              <a:rPr lang="en-US" sz="4800" b="1" i="1" dirty="0"/>
              <a:t>Cities and Climate Change Science Conference</a:t>
            </a:r>
            <a:r>
              <a:rPr lang="en-US" sz="2000" dirty="0" smtClean="0"/>
              <a:t>  </a:t>
            </a:r>
            <a:endParaRPr lang="en-US" sz="3600" dirty="0" smtClean="0"/>
          </a:p>
          <a:p>
            <a:pPr marL="0" indent="0">
              <a:spcBef>
                <a:spcPts val="600"/>
              </a:spcBef>
              <a:spcAft>
                <a:spcPts val="600"/>
              </a:spcAft>
              <a:buNone/>
            </a:pPr>
            <a:r>
              <a:rPr lang="en-US" sz="3600" dirty="0" smtClean="0"/>
              <a:t>Mark your calendars for March 4 – 7, 2018</a:t>
            </a:r>
            <a:endParaRPr lang="en-US" sz="3600" dirty="0"/>
          </a:p>
          <a:p>
            <a:pPr marL="0" indent="0">
              <a:spcBef>
                <a:spcPts val="1200"/>
              </a:spcBef>
              <a:buNone/>
            </a:pPr>
            <a:r>
              <a:rPr lang="en-US" sz="6000" b="1" dirty="0"/>
              <a:t>   </a:t>
            </a:r>
            <a:endParaRPr lang="en-CA" sz="36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4311"/>
            <a:ext cx="7829550" cy="140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97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789995"/>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b="1" dirty="0" smtClean="0">
                <a:solidFill>
                  <a:schemeClr val="bg1"/>
                </a:solidFill>
              </a:rPr>
              <a:t>Energy Transition History</a:t>
            </a:r>
            <a:endParaRPr lang="en-US" sz="6000" b="1" dirty="0">
              <a:solidFill>
                <a:schemeClr val="bg1"/>
              </a:solidFill>
            </a:endParaRPr>
          </a:p>
        </p:txBody>
      </p:sp>
      <p:pic>
        <p:nvPicPr>
          <p:cNvPr id="9" name="Picture 8" descr="014 PPT footer.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454311"/>
            <a:ext cx="9144000" cy="1408545"/>
          </a:xfrm>
          <a:prstGeom prst="rect">
            <a:avLst/>
          </a:prstGeom>
        </p:spPr>
      </p:pic>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177800" y="1950243"/>
            <a:ext cx="6375400" cy="4043363"/>
          </a:xfrm>
        </p:spPr>
        <p:txBody>
          <a:bodyPr>
            <a:noAutofit/>
          </a:bodyPr>
          <a:lstStyle/>
          <a:p>
            <a:pPr>
              <a:spcBef>
                <a:spcPts val="1200"/>
              </a:spcBef>
              <a:spcAft>
                <a:spcPts val="1200"/>
              </a:spcAft>
            </a:pPr>
            <a:r>
              <a:rPr lang="en-US" sz="3200" dirty="0">
                <a:cs typeface="Arial" panose="020B0604020202020204" pitchFamily="34" charset="0"/>
              </a:rPr>
              <a:t>A risk management strategy to make Edmonton an energy sustainable </a:t>
            </a:r>
            <a:r>
              <a:rPr lang="en-US" sz="3200" dirty="0" smtClean="0">
                <a:cs typeface="Arial" panose="020B0604020202020204" pitchFamily="34" charset="0"/>
              </a:rPr>
              <a:t>city</a:t>
            </a:r>
            <a:endParaRPr lang="en-US" sz="3200" dirty="0">
              <a:cs typeface="Arial" panose="020B0604020202020204" pitchFamily="34" charset="0"/>
            </a:endParaRPr>
          </a:p>
          <a:p>
            <a:pPr>
              <a:spcBef>
                <a:spcPts val="1200"/>
              </a:spcBef>
              <a:spcAft>
                <a:spcPts val="1200"/>
              </a:spcAft>
            </a:pPr>
            <a:r>
              <a:rPr lang="en-US" sz="3200" dirty="0">
                <a:cs typeface="Arial" panose="020B0604020202020204" pitchFamily="34" charset="0"/>
              </a:rPr>
              <a:t>Approved April, 2015</a:t>
            </a:r>
          </a:p>
          <a:p>
            <a:pPr>
              <a:spcBef>
                <a:spcPts val="1200"/>
              </a:spcBef>
              <a:spcAft>
                <a:spcPts val="1200"/>
              </a:spcAft>
            </a:pPr>
            <a:r>
              <a:rPr lang="en-US" sz="3200" dirty="0">
                <a:cs typeface="Arial" panose="020B0604020202020204" pitchFamily="34" charset="0"/>
              </a:rPr>
              <a:t>Entrenched in City Policy C585</a:t>
            </a:r>
          </a:p>
          <a:p>
            <a:pPr marL="0" indent="0" algn="ctr">
              <a:spcBef>
                <a:spcPts val="2400"/>
              </a:spcBef>
              <a:spcAft>
                <a:spcPts val="2400"/>
              </a:spcAft>
              <a:buNone/>
            </a:pPr>
            <a:endParaRPr lang="en-US" sz="3200" b="1" dirty="0">
              <a:cs typeface="Arial" panose="020B0604020202020204" pitchFamily="34" charset="0"/>
            </a:endParaRPr>
          </a:p>
          <a:p>
            <a:pPr marL="0" indent="0">
              <a:spcBef>
                <a:spcPts val="0"/>
              </a:spcBef>
              <a:spcAft>
                <a:spcPts val="2400"/>
              </a:spcAft>
              <a:buNone/>
            </a:pPr>
            <a:endParaRPr lang="en-US" sz="3200" b="1" dirty="0"/>
          </a:p>
          <a:p>
            <a:pPr marL="0" indent="0">
              <a:spcBef>
                <a:spcPts val="0"/>
              </a:spcBef>
              <a:buNone/>
            </a:pPr>
            <a:r>
              <a:rPr lang="en-US" sz="2000" dirty="0"/>
              <a:t>  </a:t>
            </a:r>
          </a:p>
          <a:p>
            <a:pPr marL="0" indent="0">
              <a:spcBef>
                <a:spcPts val="1200"/>
              </a:spcBef>
              <a:buNone/>
            </a:pPr>
            <a:r>
              <a:rPr lang="en-US" sz="6000" b="1" dirty="0"/>
              <a:t>   </a:t>
            </a:r>
            <a:endParaRPr lang="en-CA" sz="3600" dirty="0"/>
          </a:p>
        </p:txBody>
      </p:sp>
      <p:sp>
        <p:nvSpPr>
          <p:cNvPr id="3" name="Content Placeholder 2"/>
          <p:cNvSpPr>
            <a:spLocks noGrp="1"/>
          </p:cNvSpPr>
          <p:nvPr>
            <p:ph sz="half" idx="2"/>
          </p:nvPr>
        </p:nvSpPr>
        <p:spPr>
          <a:xfrm>
            <a:off x="6553200" y="2260600"/>
            <a:ext cx="2400300" cy="3865563"/>
          </a:xfrm>
        </p:spPr>
        <p:txBody>
          <a:bodyPr/>
          <a:lstStyle/>
          <a:p>
            <a:endParaRPr lang="en-U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67011"/>
            <a:ext cx="7829550" cy="140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600" y="2022419"/>
            <a:ext cx="2530637" cy="3305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8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4 PPT footer.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449455"/>
            <a:ext cx="9144000" cy="1408545"/>
          </a:xfrm>
          <a:prstGeom prst="rect">
            <a:avLst/>
          </a:prstGeom>
        </p:spPr>
      </p:pic>
      <p:sp>
        <p:nvSpPr>
          <p:cNvPr id="12" name="Title 1"/>
          <p:cNvSpPr txBox="1">
            <a:spLocks/>
          </p:cNvSpPr>
          <p:nvPr/>
        </p:nvSpPr>
        <p:spPr>
          <a:xfrm>
            <a:off x="104172" y="5514513"/>
            <a:ext cx="8342928" cy="10744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dirty="0">
              <a:solidFill>
                <a:srgbClr val="FFFFFF"/>
              </a:solidFill>
              <a:cs typeface="Myriad Pro"/>
            </a:endParaRPr>
          </a:p>
        </p:txBody>
      </p:sp>
      <p:sp>
        <p:nvSpPr>
          <p:cNvPr id="11" name="Rectangle 10"/>
          <p:cNvSpPr/>
          <p:nvPr/>
        </p:nvSpPr>
        <p:spPr>
          <a:xfrm>
            <a:off x="0" y="-109134"/>
            <a:ext cx="9144000" cy="3546089"/>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8" name="Title 1"/>
          <p:cNvSpPr txBox="1">
            <a:spLocks/>
          </p:cNvSpPr>
          <p:nvPr/>
        </p:nvSpPr>
        <p:spPr>
          <a:xfrm>
            <a:off x="515922" y="228600"/>
            <a:ext cx="8450277" cy="32083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n-lt"/>
                <a:cs typeface="Myriad Pro"/>
              </a:rPr>
              <a:t>Edmonton’s Community Energy </a:t>
            </a:r>
            <a:r>
              <a:rPr lang="en-US" sz="6000" b="1" dirty="0">
                <a:solidFill>
                  <a:schemeClr val="bg1"/>
                </a:solidFill>
                <a:latin typeface="+mn-lt"/>
                <a:cs typeface="Myriad Pro"/>
              </a:rPr>
              <a:t>Transition </a:t>
            </a:r>
            <a:r>
              <a:rPr lang="en-US" sz="6000" b="1" dirty="0" smtClean="0">
                <a:solidFill>
                  <a:schemeClr val="bg1"/>
                </a:solidFill>
                <a:latin typeface="+mn-lt"/>
                <a:cs typeface="Myriad Pro"/>
              </a:rPr>
              <a:t>Strategy</a:t>
            </a:r>
          </a:p>
          <a:p>
            <a:r>
              <a:rPr lang="en-US" sz="4800" b="1" dirty="0" smtClean="0">
                <a:solidFill>
                  <a:schemeClr val="bg1"/>
                </a:solidFill>
                <a:latin typeface="+mn-lt"/>
                <a:cs typeface="Myriad Pro"/>
              </a:rPr>
              <a:t>Blatchford Energy System</a:t>
            </a:r>
            <a:endParaRPr lang="en-US" sz="4800" b="1" dirty="0">
              <a:solidFill>
                <a:schemeClr val="bg1"/>
              </a:solidFill>
              <a:latin typeface="+mn-lt"/>
              <a:cs typeface="Myriad Pro"/>
            </a:endParaRPr>
          </a:p>
          <a:p>
            <a:endParaRPr lang="en-US" sz="4000" b="1" i="1" dirty="0">
              <a:solidFill>
                <a:schemeClr val="bg1"/>
              </a:solidFill>
              <a:latin typeface="+mn-lt"/>
              <a:cs typeface="Myriad Pro"/>
            </a:endParaRPr>
          </a:p>
        </p:txBody>
      </p:sp>
      <p:pic>
        <p:nvPicPr>
          <p:cNvPr id="5122" name="Picture 2"/>
          <p:cNvPicPr>
            <a:picLocks noChangeAspect="1" noChangeArrowheads="1"/>
          </p:cNvPicPr>
          <p:nvPr/>
        </p:nvPicPr>
        <p:blipFill>
          <a:blip r:embed="rId4"/>
          <a:srcRect/>
          <a:stretch>
            <a:fillRect/>
          </a:stretch>
        </p:blipFill>
        <p:spPr bwMode="auto">
          <a:xfrm>
            <a:off x="0" y="3307080"/>
            <a:ext cx="9144000" cy="2144432"/>
          </a:xfrm>
          <a:prstGeom prst="rect">
            <a:avLst/>
          </a:prstGeom>
          <a:noFill/>
          <a:ln w="9525">
            <a:noFill/>
            <a:miter lim="800000"/>
            <a:headEnd/>
            <a:tailEnd/>
          </a:ln>
        </p:spPr>
      </p:pic>
      <p:sp>
        <p:nvSpPr>
          <p:cNvPr id="2" name="TextBox 1"/>
          <p:cNvSpPr txBox="1"/>
          <p:nvPr/>
        </p:nvSpPr>
        <p:spPr>
          <a:xfrm>
            <a:off x="644308" y="5615704"/>
            <a:ext cx="6841225" cy="1200329"/>
          </a:xfrm>
          <a:prstGeom prst="rect">
            <a:avLst/>
          </a:prstGeom>
          <a:noFill/>
        </p:spPr>
        <p:txBody>
          <a:bodyPr wrap="square" rtlCol="0">
            <a:spAutoFit/>
          </a:bodyPr>
          <a:lstStyle/>
          <a:p>
            <a:r>
              <a:rPr lang="en-US" sz="2400" i="1" dirty="0" smtClean="0"/>
              <a:t>Renewable </a:t>
            </a:r>
            <a:r>
              <a:rPr lang="en-US" sz="2400" i="1" dirty="0"/>
              <a:t>Cities -  Global Learning Forum 2017</a:t>
            </a:r>
            <a:endParaRPr lang="en-US" sz="2400" i="1" dirty="0" smtClean="0"/>
          </a:p>
          <a:p>
            <a:r>
              <a:rPr lang="en-US" sz="2400" i="1" dirty="0" smtClean="0"/>
              <a:t>May 18, 2017</a:t>
            </a:r>
          </a:p>
          <a:p>
            <a:r>
              <a:rPr lang="en-US" sz="2400" i="1" dirty="0" smtClean="0"/>
              <a:t>Mark </a:t>
            </a:r>
            <a:r>
              <a:rPr lang="en-US" sz="2400" i="1" dirty="0" err="1" smtClean="0"/>
              <a:t>Brostrom</a:t>
            </a:r>
            <a:r>
              <a:rPr lang="en-US" sz="2400" i="1" smtClean="0"/>
              <a:t> </a:t>
            </a:r>
            <a:endParaRPr lang="en-US" sz="2400" i="1" dirty="0"/>
          </a:p>
        </p:txBody>
      </p:sp>
    </p:spTree>
    <p:extLst>
      <p:ext uri="{BB962C8B-B14F-4D97-AF65-F5344CB8AC3E}">
        <p14:creationId xmlns:p14="http://schemas.microsoft.com/office/powerpoint/2010/main" val="4010905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64" y="-13358"/>
            <a:ext cx="9144000" cy="1408545"/>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b="1" dirty="0" smtClean="0">
                <a:solidFill>
                  <a:schemeClr val="bg1"/>
                </a:solidFill>
              </a:rPr>
              <a:t>ET - how </a:t>
            </a:r>
            <a:r>
              <a:rPr lang="en-US" sz="6000" b="1" dirty="0">
                <a:solidFill>
                  <a:schemeClr val="bg1"/>
                </a:solidFill>
              </a:rPr>
              <a:t>we got here …</a:t>
            </a:r>
          </a:p>
        </p:txBody>
      </p:sp>
      <p:sp>
        <p:nvSpPr>
          <p:cNvPr id="12" name="Content Placeholder 2"/>
          <p:cNvSpPr>
            <a:spLocks noGrp="1"/>
          </p:cNvSpPr>
          <p:nvPr>
            <p:ph sz="half" idx="1"/>
          </p:nvPr>
        </p:nvSpPr>
        <p:spPr>
          <a:xfrm>
            <a:off x="457198" y="1600200"/>
            <a:ext cx="5631062" cy="3647049"/>
          </a:xfrm>
        </p:spPr>
        <p:txBody>
          <a:bodyPr>
            <a:noAutofit/>
          </a:bodyPr>
          <a:lstStyle/>
          <a:p>
            <a:pPr marL="0" indent="0">
              <a:buNone/>
            </a:pPr>
            <a:endParaRPr lang="en-US" sz="3600" dirty="0"/>
          </a:p>
          <a:p>
            <a:pPr lvl="0"/>
            <a:endParaRPr lang="en-CA" sz="3600" dirty="0"/>
          </a:p>
        </p:txBody>
      </p:sp>
      <p:sp>
        <p:nvSpPr>
          <p:cNvPr id="7" name="Content Placeholder 2"/>
          <p:cNvSpPr txBox="1">
            <a:spLocks/>
          </p:cNvSpPr>
          <p:nvPr/>
        </p:nvSpPr>
        <p:spPr>
          <a:xfrm>
            <a:off x="209548" y="1628775"/>
            <a:ext cx="6172202" cy="3647049"/>
          </a:xfrm>
          <a:prstGeom prst="rect">
            <a:avLst/>
          </a:prstGeom>
        </p:spPr>
        <p:txBody>
          <a:bodyPr vert="horz" lIns="91440" tIns="45720" rIns="91440" bIns="45720" rtlCol="0">
            <a:noAutofit/>
          </a:bodyPr>
          <a:lstStyle/>
          <a:p>
            <a:pPr marL="514350" marR="0" lvl="0" indent="-51435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a:ln>
                <a:noFill/>
              </a:ln>
              <a:solidFill>
                <a:srgbClr val="FF0000"/>
              </a:solidFill>
              <a:effectLst/>
              <a:uLnTx/>
              <a:uFillTx/>
            </a:endParaRPr>
          </a:p>
        </p:txBody>
      </p:sp>
      <p:pic>
        <p:nvPicPr>
          <p:cNvPr id="20" name="Picture 19" descr="014 PPT footer.jp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454311"/>
            <a:ext cx="9144000" cy="140854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051570474"/>
              </p:ext>
            </p:extLst>
          </p:nvPr>
        </p:nvGraphicFramePr>
        <p:xfrm>
          <a:off x="2" y="1408545"/>
          <a:ext cx="9132433" cy="944880"/>
        </p:xfrm>
        <a:graphic>
          <a:graphicData uri="http://schemas.openxmlformats.org/drawingml/2006/table">
            <a:tbl>
              <a:tblPr firstRow="1" bandRow="1">
                <a:tableStyleId>{5C22544A-7EE6-4342-B048-85BDC9FD1C3A}</a:tableStyleId>
              </a:tblPr>
              <a:tblGrid>
                <a:gridCol w="2320132">
                  <a:extLst>
                    <a:ext uri="{9D8B030D-6E8A-4147-A177-3AD203B41FA5}">
                      <a16:colId xmlns="" xmlns:a16="http://schemas.microsoft.com/office/drawing/2014/main" val="20000"/>
                    </a:ext>
                  </a:extLst>
                </a:gridCol>
                <a:gridCol w="2320132">
                  <a:extLst>
                    <a:ext uri="{9D8B030D-6E8A-4147-A177-3AD203B41FA5}">
                      <a16:colId xmlns="" xmlns:a16="http://schemas.microsoft.com/office/drawing/2014/main" val="20001"/>
                    </a:ext>
                  </a:extLst>
                </a:gridCol>
                <a:gridCol w="2217734">
                  <a:extLst>
                    <a:ext uri="{9D8B030D-6E8A-4147-A177-3AD203B41FA5}">
                      <a16:colId xmlns="" xmlns:a16="http://schemas.microsoft.com/office/drawing/2014/main" val="20002"/>
                    </a:ext>
                  </a:extLst>
                </a:gridCol>
                <a:gridCol w="2274435">
                  <a:extLst>
                    <a:ext uri="{9D8B030D-6E8A-4147-A177-3AD203B41FA5}">
                      <a16:colId xmlns="" xmlns:a16="http://schemas.microsoft.com/office/drawing/2014/main" val="20003"/>
                    </a:ext>
                  </a:extLst>
                </a:gridCol>
              </a:tblGrid>
              <a:tr h="705666">
                <a:tc>
                  <a:txBody>
                    <a:bodyPr/>
                    <a:lstStyle/>
                    <a:p>
                      <a:pPr algn="ctr"/>
                      <a:r>
                        <a:rPr lang="en-CA" sz="2800" b="1" dirty="0"/>
                        <a:t>What is sustainability? </a:t>
                      </a:r>
                    </a:p>
                  </a:txBody>
                  <a:tcPr/>
                </a:tc>
                <a:tc>
                  <a:txBody>
                    <a:bodyPr/>
                    <a:lstStyle/>
                    <a:p>
                      <a:pPr algn="ctr"/>
                      <a:r>
                        <a:rPr lang="en-CA" sz="2800" b="1" dirty="0"/>
                        <a:t>What is  possible?</a:t>
                      </a:r>
                    </a:p>
                  </a:txBody>
                  <a:tcPr/>
                </a:tc>
                <a:tc>
                  <a:txBody>
                    <a:bodyPr/>
                    <a:lstStyle/>
                    <a:p>
                      <a:pPr algn="ctr"/>
                      <a:r>
                        <a:rPr lang="en-CA" sz="2800" b="1" dirty="0"/>
                        <a:t>What is  supported? </a:t>
                      </a:r>
                    </a:p>
                  </a:txBody>
                  <a:tcPr/>
                </a:tc>
                <a:tc>
                  <a:txBody>
                    <a:bodyPr/>
                    <a:lstStyle/>
                    <a:p>
                      <a:pPr algn="ctr"/>
                      <a:r>
                        <a:rPr lang="en-CA" sz="2800" b="1" dirty="0"/>
                        <a:t>What is  justified </a:t>
                      </a:r>
                    </a:p>
                  </a:txBody>
                  <a:tcPr/>
                </a:tc>
                <a:extLst>
                  <a:ext uri="{0D108BD9-81ED-4DB2-BD59-A6C34878D82A}">
                    <a16:rowId xmlns="" xmlns:a16="http://schemas.microsoft.com/office/drawing/2014/main" val="10000"/>
                  </a:ext>
                </a:extLst>
              </a:tr>
            </a:tbl>
          </a:graphicData>
        </a:graphic>
      </p:graphicFrame>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4" y="5449455"/>
            <a:ext cx="7829550" cy="140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050" y="2999023"/>
            <a:ext cx="1701479" cy="22215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2268639" y="3761773"/>
            <a:ext cx="345592" cy="7060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68565435"/>
              </p:ext>
            </p:extLst>
          </p:nvPr>
        </p:nvGraphicFramePr>
        <p:xfrm>
          <a:off x="391625" y="2994463"/>
          <a:ext cx="1721074" cy="2169088"/>
        </p:xfrm>
        <a:graphic>
          <a:graphicData uri="http://schemas.openxmlformats.org/presentationml/2006/ole">
            <mc:AlternateContent xmlns:mc="http://schemas.openxmlformats.org/markup-compatibility/2006">
              <mc:Choice xmlns:v="urn:schemas-microsoft-com:vml" Requires="v">
                <p:oleObj spid="_x0000_s20556" name="Bitmap Image" r:id="rId7" imgW="6657143" imgH="7152381" progId="PBrush">
                  <p:embed/>
                </p:oleObj>
              </mc:Choice>
              <mc:Fallback>
                <p:oleObj name="Bitmap Image" r:id="rId7" imgW="6657143" imgH="7152381"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625" y="2994463"/>
                        <a:ext cx="1721074" cy="2169088"/>
                      </a:xfrm>
                      <a:prstGeom prst="rect">
                        <a:avLst/>
                      </a:prstGeom>
                      <a:noFill/>
                      <a:ln w="12700">
                        <a:solidFill>
                          <a:schemeClr val="tx1"/>
                        </a:solidFill>
                        <a:miter lim="800000"/>
                        <a:headEnd/>
                        <a:tailEnd/>
                      </a:ln>
                    </p:spPr>
                  </p:pic>
                </p:oleObj>
              </mc:Fallback>
            </mc:AlternateContent>
          </a:graphicData>
        </a:graphic>
      </p:graphicFrame>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0258" y="3010461"/>
            <a:ext cx="1719263"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ight Arrow 16"/>
          <p:cNvSpPr/>
          <p:nvPr/>
        </p:nvSpPr>
        <p:spPr>
          <a:xfrm>
            <a:off x="4560436" y="3804214"/>
            <a:ext cx="345592" cy="7060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4" descr="1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1704" y="2999023"/>
            <a:ext cx="1660801" cy="2169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Right Arrow 18"/>
          <p:cNvSpPr/>
          <p:nvPr/>
        </p:nvSpPr>
        <p:spPr>
          <a:xfrm>
            <a:off x="6826861" y="3804214"/>
            <a:ext cx="345592" cy="7060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600200"/>
            <a:ext cx="5631062" cy="3647049"/>
          </a:xfrm>
        </p:spPr>
        <p:txBody>
          <a:bodyPr>
            <a:noAutofit/>
          </a:bodyPr>
          <a:lstStyle/>
          <a:p>
            <a:pPr marL="0" indent="0">
              <a:buNone/>
            </a:pPr>
            <a:endParaRPr lang="en-US" sz="3600" dirty="0"/>
          </a:p>
          <a:p>
            <a:pPr lvl="0"/>
            <a:endParaRPr lang="en-CA" sz="3600" dirty="0"/>
          </a:p>
        </p:txBody>
      </p:sp>
      <p:graphicFrame>
        <p:nvGraphicFramePr>
          <p:cNvPr id="3" name="Table 2"/>
          <p:cNvGraphicFramePr>
            <a:graphicFrameLocks noGrp="1"/>
          </p:cNvGraphicFramePr>
          <p:nvPr>
            <p:extLst>
              <p:ext uri="{D42A27DB-BD31-4B8C-83A1-F6EECF244321}">
                <p14:modId xmlns:p14="http://schemas.microsoft.com/office/powerpoint/2010/main" val="179729801"/>
              </p:ext>
            </p:extLst>
          </p:nvPr>
        </p:nvGraphicFramePr>
        <p:xfrm>
          <a:off x="0" y="-16933"/>
          <a:ext cx="9144000" cy="7002072"/>
        </p:xfrm>
        <a:graphic>
          <a:graphicData uri="http://schemas.openxmlformats.org/drawingml/2006/table">
            <a:tbl>
              <a:tblPr firstRow="1" bandRow="1">
                <a:tableStyleId>{5C22544A-7EE6-4342-B048-85BDC9FD1C3A}</a:tableStyleId>
              </a:tblPr>
              <a:tblGrid>
                <a:gridCol w="2903621">
                  <a:extLst>
                    <a:ext uri="{9D8B030D-6E8A-4147-A177-3AD203B41FA5}">
                      <a16:colId xmlns="" xmlns:a16="http://schemas.microsoft.com/office/drawing/2014/main" val="20000"/>
                    </a:ext>
                  </a:extLst>
                </a:gridCol>
                <a:gridCol w="3304674">
                  <a:extLst>
                    <a:ext uri="{9D8B030D-6E8A-4147-A177-3AD203B41FA5}">
                      <a16:colId xmlns="" xmlns:a16="http://schemas.microsoft.com/office/drawing/2014/main" val="20001"/>
                    </a:ext>
                  </a:extLst>
                </a:gridCol>
                <a:gridCol w="2935705">
                  <a:extLst>
                    <a:ext uri="{9D8B030D-6E8A-4147-A177-3AD203B41FA5}">
                      <a16:colId xmlns="" xmlns:a16="http://schemas.microsoft.com/office/drawing/2014/main" val="20002"/>
                    </a:ext>
                  </a:extLst>
                </a:gridCol>
              </a:tblGrid>
              <a:tr h="1310639">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bg1"/>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ET Implementation</a:t>
                      </a:r>
                      <a:endParaRPr kumimoji="0" lang="en-US" sz="60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 xmlns:a16="http://schemas.microsoft.com/office/drawing/2014/main" val="10000"/>
                  </a:ext>
                </a:extLst>
              </a:tr>
              <a:tr h="1060515">
                <a:tc>
                  <a:txBody>
                    <a:bodyPr/>
                    <a:lstStyle/>
                    <a:p>
                      <a:pPr algn="ctr"/>
                      <a:r>
                        <a:rPr lang="en-US" sz="3600" b="1" dirty="0"/>
                        <a:t>Phase 1</a:t>
                      </a:r>
                    </a:p>
                    <a:p>
                      <a:pPr algn="ctr"/>
                      <a:r>
                        <a:rPr lang="en-US" dirty="0"/>
                        <a:t>2015 - 2016</a:t>
                      </a:r>
                    </a:p>
                  </a:txBody>
                  <a:tcPr/>
                </a:tc>
                <a:tc>
                  <a:txBody>
                    <a:bodyPr/>
                    <a:lstStyle/>
                    <a:p>
                      <a:pPr algn="ctr"/>
                      <a:r>
                        <a:rPr lang="en-US" sz="3600" b="1" dirty="0">
                          <a:solidFill>
                            <a:srgbClr val="FF0000"/>
                          </a:solidFill>
                        </a:rPr>
                        <a:t>Phase 2 </a:t>
                      </a:r>
                    </a:p>
                    <a:p>
                      <a:pPr algn="ctr"/>
                      <a:r>
                        <a:rPr lang="en-US" dirty="0">
                          <a:solidFill>
                            <a:srgbClr val="FF0000"/>
                          </a:solidFill>
                        </a:rPr>
                        <a:t>2015 - 2018</a:t>
                      </a:r>
                    </a:p>
                  </a:txBody>
                  <a:tcPr/>
                </a:tc>
                <a:tc>
                  <a:txBody>
                    <a:bodyPr/>
                    <a:lstStyle/>
                    <a:p>
                      <a:pPr algn="ctr"/>
                      <a:r>
                        <a:rPr lang="en-US" sz="3600" b="1" dirty="0"/>
                        <a:t>Phase 3</a:t>
                      </a:r>
                    </a:p>
                    <a:p>
                      <a:pPr algn="ctr"/>
                      <a:r>
                        <a:rPr lang="en-US" dirty="0"/>
                        <a:t>2019 – 2022 (and beyond)</a:t>
                      </a:r>
                    </a:p>
                  </a:txBody>
                  <a:tcPr/>
                </a:tc>
                <a:extLst>
                  <a:ext uri="{0D108BD9-81ED-4DB2-BD59-A6C34878D82A}">
                    <a16:rowId xmlns="" xmlns:a16="http://schemas.microsoft.com/office/drawing/2014/main" val="10001"/>
                  </a:ext>
                </a:extLst>
              </a:tr>
              <a:tr h="4630918">
                <a:tc>
                  <a:txBody>
                    <a:bodyPr/>
                    <a:lstStyle/>
                    <a:p>
                      <a:pPr algn="ctr"/>
                      <a:endParaRPr lang="en-US" sz="3200" b="1" dirty="0"/>
                    </a:p>
                    <a:p>
                      <a:pPr algn="ctr"/>
                      <a:endParaRPr lang="en-US" sz="3200" b="0" dirty="0"/>
                    </a:p>
                    <a:p>
                      <a:pPr algn="ctr"/>
                      <a:r>
                        <a:rPr lang="en-US" sz="3200" b="0" dirty="0"/>
                        <a:t>Establishing  Governance / Management Frameworks</a:t>
                      </a:r>
                    </a:p>
                    <a:p>
                      <a:pPr algn="ctr"/>
                      <a:endParaRPr lang="en-US" sz="3200" b="1" dirty="0"/>
                    </a:p>
                    <a:p>
                      <a:pPr algn="ctr"/>
                      <a:endParaRPr lang="en-US" sz="3200" b="1" dirty="0"/>
                    </a:p>
                    <a:p>
                      <a:pPr algn="ctr"/>
                      <a:endParaRPr lang="en-US" sz="3200" b="1" dirty="0"/>
                    </a:p>
                  </a:txBody>
                  <a:tcPr>
                    <a:solidFill>
                      <a:schemeClr val="bg1"/>
                    </a:solidFill>
                  </a:tcPr>
                </a:tc>
                <a:tc>
                  <a:txBody>
                    <a:bodyPr/>
                    <a:lstStyle/>
                    <a:p>
                      <a:pPr marL="457200" indent="-457200" algn="ctr">
                        <a:buFont typeface="Arial" panose="020B0604020202020204" pitchFamily="34" charset="0"/>
                        <a:buChar char="•"/>
                      </a:pPr>
                      <a:r>
                        <a:rPr lang="en-US" sz="3200" b="1" dirty="0">
                          <a:solidFill>
                            <a:srgbClr val="FF0000"/>
                          </a:solidFill>
                        </a:rPr>
                        <a:t>Engage Edmontonians</a:t>
                      </a:r>
                    </a:p>
                    <a:p>
                      <a:pPr marL="457200" indent="-457200" algn="ctr">
                        <a:buFont typeface="Arial" panose="020B0604020202020204" pitchFamily="34" charset="0"/>
                        <a:buChar char="•"/>
                      </a:pPr>
                      <a:endParaRPr lang="en-US" sz="1600" b="1" dirty="0">
                        <a:solidFill>
                          <a:srgbClr val="FF0000"/>
                        </a:solidFill>
                      </a:endParaRPr>
                    </a:p>
                    <a:p>
                      <a:pPr marL="457200" indent="-457200" algn="ctr">
                        <a:buFont typeface="Arial" panose="020B0604020202020204" pitchFamily="34" charset="0"/>
                        <a:buChar char="•"/>
                      </a:pPr>
                      <a:r>
                        <a:rPr lang="en-US" sz="3200" b="1" dirty="0">
                          <a:solidFill>
                            <a:srgbClr val="FF0000"/>
                          </a:solidFill>
                        </a:rPr>
                        <a:t>Launch small-scale pilot programs </a:t>
                      </a:r>
                    </a:p>
                    <a:p>
                      <a:pPr marL="457200" indent="-457200" algn="ctr">
                        <a:buFont typeface="Arial" panose="020B0604020202020204" pitchFamily="34" charset="0"/>
                        <a:buChar char="•"/>
                      </a:pPr>
                      <a:endParaRPr lang="en-US" sz="1600" b="1" dirty="0">
                        <a:solidFill>
                          <a:srgbClr val="FF0000"/>
                        </a:solidFill>
                      </a:endParaRPr>
                    </a:p>
                    <a:p>
                      <a:pPr marL="457200" indent="-457200" algn="ctr">
                        <a:buFont typeface="Arial" panose="020B0604020202020204" pitchFamily="34" charset="0"/>
                        <a:buChar char="•"/>
                      </a:pPr>
                      <a:r>
                        <a:rPr lang="en-US" sz="3200" b="1" dirty="0">
                          <a:solidFill>
                            <a:srgbClr val="FF0000"/>
                          </a:solidFill>
                        </a:rPr>
                        <a:t>Leading by Example</a:t>
                      </a:r>
                    </a:p>
                  </a:txBody>
                  <a:tcPr>
                    <a:solidFill>
                      <a:schemeClr val="bg1"/>
                    </a:solidFill>
                  </a:tcPr>
                </a:tc>
                <a:tc>
                  <a:txBody>
                    <a:bodyPr/>
                    <a:lstStyle/>
                    <a:p>
                      <a:pPr algn="ctr"/>
                      <a:endParaRPr lang="en-US" sz="3200" b="0" dirty="0"/>
                    </a:p>
                    <a:p>
                      <a:pPr algn="ctr"/>
                      <a:endParaRPr lang="en-US" sz="3200" b="0" dirty="0"/>
                    </a:p>
                    <a:p>
                      <a:pPr algn="ctr"/>
                      <a:r>
                        <a:rPr lang="en-US" sz="3200" b="0" dirty="0"/>
                        <a:t>Scale-up to Community-size programs </a:t>
                      </a:r>
                    </a:p>
                  </a:txBody>
                  <a:tcPr>
                    <a:solidFill>
                      <a:schemeClr val="bg1"/>
                    </a:solidFill>
                  </a:tcPr>
                </a:tc>
                <a:extLst>
                  <a:ext uri="{0D108BD9-81ED-4DB2-BD59-A6C34878D82A}">
                    <a16:rowId xmlns="" xmlns:a16="http://schemas.microsoft.com/office/drawing/2014/main" val="10002"/>
                  </a:ext>
                </a:extLst>
              </a:tr>
            </a:tbl>
          </a:graphicData>
        </a:graphic>
      </p:graphicFrame>
      <p:sp>
        <p:nvSpPr>
          <p:cNvPr id="4" name="Right Arrow 3"/>
          <p:cNvSpPr/>
          <p:nvPr/>
        </p:nvSpPr>
        <p:spPr>
          <a:xfrm>
            <a:off x="2675406" y="1577264"/>
            <a:ext cx="597323" cy="467751"/>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3"/>
          <p:cNvSpPr/>
          <p:nvPr/>
        </p:nvSpPr>
        <p:spPr>
          <a:xfrm>
            <a:off x="5859764" y="1569244"/>
            <a:ext cx="597323" cy="467751"/>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24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656324"/>
            <a:ext cx="5631062" cy="3647049"/>
          </a:xfrm>
        </p:spPr>
        <p:txBody>
          <a:bodyPr>
            <a:noAutofit/>
          </a:bodyPr>
          <a:lstStyle/>
          <a:p>
            <a:pPr marL="0" indent="0">
              <a:buNone/>
            </a:pPr>
            <a:endParaRPr lang="en-US" sz="3600" dirty="0"/>
          </a:p>
          <a:p>
            <a:pPr lvl="0"/>
            <a:endParaRPr lang="en-CA" sz="3600" dirty="0"/>
          </a:p>
        </p:txBody>
      </p:sp>
      <p:graphicFrame>
        <p:nvGraphicFramePr>
          <p:cNvPr id="2" name="Table 1"/>
          <p:cNvGraphicFramePr>
            <a:graphicFrameLocks noGrp="1"/>
          </p:cNvGraphicFramePr>
          <p:nvPr>
            <p:extLst>
              <p:ext uri="{D42A27DB-BD31-4B8C-83A1-F6EECF244321}">
                <p14:modId xmlns:p14="http://schemas.microsoft.com/office/powerpoint/2010/main" val="2195024494"/>
              </p:ext>
            </p:extLst>
          </p:nvPr>
        </p:nvGraphicFramePr>
        <p:xfrm>
          <a:off x="-65356" y="-101600"/>
          <a:ext cx="9209355" cy="6454274"/>
        </p:xfrm>
        <a:graphic>
          <a:graphicData uri="http://schemas.openxmlformats.org/drawingml/2006/table">
            <a:tbl>
              <a:tblPr firstRow="1" bandRow="1">
                <a:tableStyleId>{5C22544A-7EE6-4342-B048-85BDC9FD1C3A}</a:tableStyleId>
              </a:tblPr>
              <a:tblGrid>
                <a:gridCol w="9209355">
                  <a:extLst>
                    <a:ext uri="{9D8B030D-6E8A-4147-A177-3AD203B41FA5}">
                      <a16:colId xmlns="" xmlns:a16="http://schemas.microsoft.com/office/drawing/2014/main" val="20000"/>
                    </a:ext>
                  </a:extLst>
                </a:gridCol>
              </a:tblGrid>
              <a:tr h="1549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n-lt"/>
                          <a:ea typeface="+mn-ea"/>
                          <a:cs typeface="+mn-cs"/>
                        </a:rPr>
                        <a:t>Phase 2 </a:t>
                      </a: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1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 xmlns:a16="http://schemas.microsoft.com/office/drawing/2014/main" val="10000"/>
                  </a:ext>
                </a:extLst>
              </a:tr>
              <a:tr h="4904874">
                <a:tc>
                  <a:txBody>
                    <a:bodyPr/>
                    <a:lstStyle/>
                    <a:p>
                      <a:pPr marL="685800" marR="0" indent="0" algn="l"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3200" b="1" baseline="0" dirty="0">
                          <a:solidFill>
                            <a:schemeClr val="tx1"/>
                          </a:solidFill>
                        </a:rPr>
                        <a:t>Projects/initiatives:</a:t>
                      </a:r>
                    </a:p>
                    <a:p>
                      <a:pPr marL="1143000" marR="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0" baseline="0" dirty="0">
                          <a:solidFill>
                            <a:schemeClr val="tx1"/>
                          </a:solidFill>
                        </a:rPr>
                        <a:t>Engage Edmontonians</a:t>
                      </a:r>
                    </a:p>
                    <a:p>
                      <a:pPr marL="1143000" marR="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0" baseline="0" dirty="0" smtClean="0">
                          <a:solidFill>
                            <a:schemeClr val="tx1"/>
                          </a:solidFill>
                        </a:rPr>
                        <a:t>Buildings</a:t>
                      </a:r>
                      <a:endParaRPr lang="en-US" sz="3200" b="0" baseline="0" dirty="0">
                        <a:solidFill>
                          <a:schemeClr val="tx1"/>
                        </a:solidFill>
                      </a:endParaRPr>
                    </a:p>
                    <a:p>
                      <a:pPr marL="1143000" marR="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0" baseline="0" dirty="0">
                          <a:solidFill>
                            <a:schemeClr val="tx1"/>
                          </a:solidFill>
                        </a:rPr>
                        <a:t>Clean electricity</a:t>
                      </a:r>
                    </a:p>
                    <a:p>
                      <a:pPr marL="1143000" marR="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0" baseline="0" dirty="0" smtClean="0">
                          <a:solidFill>
                            <a:schemeClr val="tx1"/>
                          </a:solidFill>
                        </a:rPr>
                        <a:t>Local </a:t>
                      </a:r>
                      <a:r>
                        <a:rPr lang="en-US" sz="3200" b="0" baseline="0" dirty="0">
                          <a:solidFill>
                            <a:schemeClr val="tx1"/>
                          </a:solidFill>
                        </a:rPr>
                        <a:t>industry</a:t>
                      </a:r>
                    </a:p>
                    <a:p>
                      <a:pPr marL="1143000" marR="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0" baseline="0" dirty="0" smtClean="0">
                          <a:solidFill>
                            <a:schemeClr val="tx1"/>
                          </a:solidFill>
                        </a:rPr>
                        <a:t>Land-use </a:t>
                      </a:r>
                      <a:r>
                        <a:rPr lang="en-US" sz="3200" b="0" baseline="0" dirty="0">
                          <a:solidFill>
                            <a:schemeClr val="tx1"/>
                          </a:solidFill>
                        </a:rPr>
                        <a:t>/ transportation</a:t>
                      </a:r>
                    </a:p>
                    <a:p>
                      <a:pPr marL="1143000" marR="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0" baseline="0" dirty="0">
                          <a:solidFill>
                            <a:schemeClr val="tx1"/>
                          </a:solidFill>
                        </a:rPr>
                        <a:t>City leads by example</a:t>
                      </a:r>
                    </a:p>
                  </a:txBody>
                  <a:tcPr>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7736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656324"/>
            <a:ext cx="5631062" cy="3647049"/>
          </a:xfrm>
        </p:spPr>
        <p:txBody>
          <a:bodyPr>
            <a:noAutofit/>
          </a:bodyPr>
          <a:lstStyle/>
          <a:p>
            <a:pPr marL="0" indent="0">
              <a:buNone/>
            </a:pPr>
            <a:endParaRPr lang="en-US" sz="3600" dirty="0"/>
          </a:p>
          <a:p>
            <a:pPr lvl="0"/>
            <a:endParaRPr lang="en-CA" sz="3600" dirty="0"/>
          </a:p>
        </p:txBody>
      </p:sp>
      <p:graphicFrame>
        <p:nvGraphicFramePr>
          <p:cNvPr id="2" name="Table 1"/>
          <p:cNvGraphicFramePr>
            <a:graphicFrameLocks noGrp="1"/>
          </p:cNvGraphicFramePr>
          <p:nvPr>
            <p:extLst>
              <p:ext uri="{D42A27DB-BD31-4B8C-83A1-F6EECF244321}">
                <p14:modId xmlns:p14="http://schemas.microsoft.com/office/powerpoint/2010/main" val="4294808780"/>
              </p:ext>
            </p:extLst>
          </p:nvPr>
        </p:nvGraphicFramePr>
        <p:xfrm>
          <a:off x="0" y="-35426"/>
          <a:ext cx="9209355" cy="6454274"/>
        </p:xfrm>
        <a:graphic>
          <a:graphicData uri="http://schemas.openxmlformats.org/drawingml/2006/table">
            <a:tbl>
              <a:tblPr firstRow="1" bandRow="1">
                <a:tableStyleId>{5C22544A-7EE6-4342-B048-85BDC9FD1C3A}</a:tableStyleId>
              </a:tblPr>
              <a:tblGrid>
                <a:gridCol w="9209355">
                  <a:extLst>
                    <a:ext uri="{9D8B030D-6E8A-4147-A177-3AD203B41FA5}">
                      <a16:colId xmlns="" xmlns:a16="http://schemas.microsoft.com/office/drawing/2014/main" val="20000"/>
                    </a:ext>
                  </a:extLst>
                </a:gridCol>
              </a:tblGrid>
              <a:tr h="1549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n-lt"/>
                          <a:ea typeface="+mn-ea"/>
                          <a:cs typeface="+mn-cs"/>
                        </a:rPr>
                        <a:t>Engaging Edmontonians</a:t>
                      </a:r>
                      <a:endParaRPr kumimoji="0" lang="en-US" sz="6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 xmlns:a16="http://schemas.microsoft.com/office/drawing/2014/main" val="10000"/>
                  </a:ext>
                </a:extLst>
              </a:tr>
              <a:tr h="4904874">
                <a:tc>
                  <a:txBody>
                    <a:bodyPr/>
                    <a:lstStyle/>
                    <a:p>
                      <a:pPr marL="685800" marR="0" indent="0" algn="ctr" defTabSz="457200" rtl="0" eaLnBrk="1" fontAlgn="auto" latinLnBrk="0" hangingPunct="1">
                        <a:lnSpc>
                          <a:spcPct val="100000"/>
                        </a:lnSpc>
                        <a:spcBef>
                          <a:spcPts val="0"/>
                        </a:spcBef>
                        <a:spcAft>
                          <a:spcPts val="1200"/>
                        </a:spcAft>
                        <a:buClrTx/>
                        <a:buSzTx/>
                        <a:buFont typeface="Arial" panose="020B0604020202020204" pitchFamily="34" charset="0"/>
                        <a:buNone/>
                        <a:tabLst>
                          <a:tab pos="8001000" algn="l"/>
                        </a:tabLst>
                        <a:defRPr/>
                      </a:pPr>
                      <a:r>
                        <a:rPr lang="en-US" sz="4400" b="0" baseline="0" dirty="0" smtClean="0">
                          <a:solidFill>
                            <a:schemeClr val="tx1"/>
                          </a:solidFill>
                        </a:rPr>
                        <a:t>Edmonton’s ET Marketing </a:t>
                      </a:r>
                      <a:r>
                        <a:rPr lang="en-US" sz="4400" b="0" baseline="0" dirty="0">
                          <a:solidFill>
                            <a:schemeClr val="tx1"/>
                          </a:solidFill>
                        </a:rPr>
                        <a:t>&amp; Communications </a:t>
                      </a:r>
                      <a:r>
                        <a:rPr lang="en-US" sz="4400" b="0" baseline="0" dirty="0" smtClean="0">
                          <a:solidFill>
                            <a:schemeClr val="tx1"/>
                          </a:solidFill>
                        </a:rPr>
                        <a:t>Strategy</a:t>
                      </a:r>
                      <a:endParaRPr lang="en-US" sz="4400" b="0" baseline="0" dirty="0">
                        <a:solidFill>
                          <a:schemeClr val="tx1"/>
                        </a:solidFill>
                      </a:endParaRPr>
                    </a:p>
                  </a:txBody>
                  <a:tcPr>
                    <a:solidFill>
                      <a:schemeClr val="bg1"/>
                    </a:solidFill>
                  </a:tcPr>
                </a:tc>
                <a:extLst>
                  <a:ext uri="{0D108BD9-81ED-4DB2-BD59-A6C34878D82A}">
                    <a16:rowId xmlns="" xmlns:a16="http://schemas.microsoft.com/office/drawing/2014/main" val="10001"/>
                  </a:ext>
                </a:extLst>
              </a:tr>
            </a:tbl>
          </a:graphicData>
        </a:graphic>
      </p:graphicFrame>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918454"/>
            <a:ext cx="8343900" cy="397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656324"/>
            <a:ext cx="5631062" cy="3647049"/>
          </a:xfrm>
        </p:spPr>
        <p:txBody>
          <a:bodyPr>
            <a:noAutofit/>
          </a:bodyPr>
          <a:lstStyle/>
          <a:p>
            <a:pPr marL="0" indent="0">
              <a:buNone/>
            </a:pPr>
            <a:endParaRPr lang="en-US" sz="3600" dirty="0"/>
          </a:p>
          <a:p>
            <a:pPr lvl="0"/>
            <a:endParaRPr lang="en-CA" sz="3600" dirty="0"/>
          </a:p>
        </p:txBody>
      </p:sp>
      <p:graphicFrame>
        <p:nvGraphicFramePr>
          <p:cNvPr id="2" name="Table 1"/>
          <p:cNvGraphicFramePr>
            <a:graphicFrameLocks noGrp="1"/>
          </p:cNvGraphicFramePr>
          <p:nvPr>
            <p:extLst>
              <p:ext uri="{D42A27DB-BD31-4B8C-83A1-F6EECF244321}">
                <p14:modId xmlns:p14="http://schemas.microsoft.com/office/powerpoint/2010/main" val="3208575989"/>
              </p:ext>
            </p:extLst>
          </p:nvPr>
        </p:nvGraphicFramePr>
        <p:xfrm>
          <a:off x="-65356" y="-101600"/>
          <a:ext cx="9209355" cy="6454274"/>
        </p:xfrm>
        <a:graphic>
          <a:graphicData uri="http://schemas.openxmlformats.org/drawingml/2006/table">
            <a:tbl>
              <a:tblPr firstRow="1" bandRow="1">
                <a:tableStyleId>{5C22544A-7EE6-4342-B048-85BDC9FD1C3A}</a:tableStyleId>
              </a:tblPr>
              <a:tblGrid>
                <a:gridCol w="9209355">
                  <a:extLst>
                    <a:ext uri="{9D8B030D-6E8A-4147-A177-3AD203B41FA5}">
                      <a16:colId xmlns="" xmlns:a16="http://schemas.microsoft.com/office/drawing/2014/main" val="20000"/>
                    </a:ext>
                  </a:extLst>
                </a:gridCol>
              </a:tblGrid>
              <a:tr h="1549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n-lt"/>
                          <a:ea typeface="+mn-ea"/>
                          <a:cs typeface="+mn-cs"/>
                        </a:rPr>
                        <a:t>Energy Use in Buildings</a:t>
                      </a:r>
                      <a:endParaRPr kumimoji="0" lang="en-US" sz="6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 xmlns:a16="http://schemas.microsoft.com/office/drawing/2014/main" val="10000"/>
                  </a:ext>
                </a:extLst>
              </a:tr>
              <a:tr h="4904874">
                <a:tc>
                  <a:txBody>
                    <a:bodyPr/>
                    <a:lstStyle/>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4400" b="0" i="0" baseline="0" dirty="0" err="1">
                          <a:solidFill>
                            <a:schemeClr val="tx1"/>
                          </a:solidFill>
                        </a:rPr>
                        <a:t>EnerGuide</a:t>
                      </a:r>
                      <a:r>
                        <a:rPr lang="en-US" sz="4400" b="0" i="0" baseline="0" dirty="0">
                          <a:solidFill>
                            <a:schemeClr val="tx1"/>
                          </a:solidFill>
                        </a:rPr>
                        <a:t> Assessment and Labelling Program for Residential Buildings</a:t>
                      </a:r>
                    </a:p>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100" b="0" i="0" baseline="0" dirty="0">
                        <a:solidFill>
                          <a:schemeClr val="tx1"/>
                        </a:solidFill>
                      </a:endParaRPr>
                    </a:p>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4400" b="0" i="0" baseline="0" dirty="0">
                          <a:solidFill>
                            <a:schemeClr val="tx1"/>
                          </a:solidFill>
                        </a:rPr>
                        <a:t>Large Building Energy Reporting and Disclosure Program</a:t>
                      </a:r>
                    </a:p>
                    <a:p>
                      <a:pPr marL="1143000" marR="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3200" b="0" baseline="0" dirty="0">
                        <a:solidFill>
                          <a:srgbClr val="FF0000"/>
                        </a:solidFill>
                      </a:endParaRPr>
                    </a:p>
                  </a:txBody>
                  <a:tcPr>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7437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5"/>
          <p:cNvSpPr txBox="1">
            <a:spLocks/>
          </p:cNvSpPr>
          <p:nvPr/>
        </p:nvSpPr>
        <p:spPr>
          <a:xfrm>
            <a:off x="716467" y="1950243"/>
            <a:ext cx="7478757" cy="5066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ts val="500"/>
              </a:spcBef>
              <a:spcAft>
                <a:spcPts val="500"/>
              </a:spcAft>
              <a:buFont typeface="Arial"/>
              <a:buNone/>
            </a:pPr>
            <a:endParaRPr lang="en-US" sz="2400" dirty="0">
              <a:solidFill>
                <a:srgbClr val="7F7F7F"/>
              </a:solidFill>
              <a:cs typeface="Myriad Pro"/>
            </a:endParaRPr>
          </a:p>
        </p:txBody>
      </p:sp>
      <p:sp>
        <p:nvSpPr>
          <p:cNvPr id="12" name="Content Placeholder 2"/>
          <p:cNvSpPr>
            <a:spLocks noGrp="1"/>
          </p:cNvSpPr>
          <p:nvPr>
            <p:ph sz="half" idx="1"/>
          </p:nvPr>
        </p:nvSpPr>
        <p:spPr>
          <a:xfrm>
            <a:off x="457198" y="1656324"/>
            <a:ext cx="5631062" cy="3647049"/>
          </a:xfrm>
        </p:spPr>
        <p:txBody>
          <a:bodyPr>
            <a:noAutofit/>
          </a:bodyPr>
          <a:lstStyle/>
          <a:p>
            <a:pPr marL="0" indent="0">
              <a:buNone/>
            </a:pPr>
            <a:endParaRPr lang="en-US" sz="3600" dirty="0"/>
          </a:p>
          <a:p>
            <a:pPr lvl="0"/>
            <a:endParaRPr lang="en-CA" sz="3600" dirty="0"/>
          </a:p>
        </p:txBody>
      </p:sp>
      <p:graphicFrame>
        <p:nvGraphicFramePr>
          <p:cNvPr id="2" name="Table 1"/>
          <p:cNvGraphicFramePr>
            <a:graphicFrameLocks noGrp="1"/>
          </p:cNvGraphicFramePr>
          <p:nvPr>
            <p:extLst>
              <p:ext uri="{D42A27DB-BD31-4B8C-83A1-F6EECF244321}">
                <p14:modId xmlns:p14="http://schemas.microsoft.com/office/powerpoint/2010/main" val="1341312107"/>
              </p:ext>
            </p:extLst>
          </p:nvPr>
        </p:nvGraphicFramePr>
        <p:xfrm>
          <a:off x="-65356" y="-101600"/>
          <a:ext cx="9209355" cy="6454274"/>
        </p:xfrm>
        <a:graphic>
          <a:graphicData uri="http://schemas.openxmlformats.org/drawingml/2006/table">
            <a:tbl>
              <a:tblPr firstRow="1" bandRow="1">
                <a:tableStyleId>{5C22544A-7EE6-4342-B048-85BDC9FD1C3A}</a:tableStyleId>
              </a:tblPr>
              <a:tblGrid>
                <a:gridCol w="9209355">
                  <a:extLst>
                    <a:ext uri="{9D8B030D-6E8A-4147-A177-3AD203B41FA5}">
                      <a16:colId xmlns="" xmlns:a16="http://schemas.microsoft.com/office/drawing/2014/main" val="20000"/>
                    </a:ext>
                  </a:extLst>
                </a:gridCol>
              </a:tblGrid>
              <a:tr h="1549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n-lt"/>
                          <a:ea typeface="+mn-ea"/>
                          <a:cs typeface="+mn-cs"/>
                        </a:rPr>
                        <a:t>Transportation</a:t>
                      </a:r>
                      <a:endParaRPr kumimoji="0" lang="en-US" sz="6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 xmlns:a16="http://schemas.microsoft.com/office/drawing/2014/main" val="10000"/>
                  </a:ext>
                </a:extLst>
              </a:tr>
              <a:tr h="4904874">
                <a:tc>
                  <a:txBody>
                    <a:bodyPr/>
                    <a:lstStyle/>
                    <a:p>
                      <a:pPr marL="685800" marR="0" indent="0" algn="ctr"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4400" b="0" i="0" baseline="0" dirty="0" smtClean="0">
                          <a:solidFill>
                            <a:schemeClr val="tx1"/>
                          </a:solidFill>
                        </a:rPr>
                        <a:t>Edmonton’s </a:t>
                      </a:r>
                      <a:r>
                        <a:rPr lang="en-US" sz="4400" b="0" i="0" baseline="0" dirty="0">
                          <a:solidFill>
                            <a:schemeClr val="tx1"/>
                          </a:solidFill>
                        </a:rPr>
                        <a:t>Electric </a:t>
                      </a:r>
                      <a:r>
                        <a:rPr lang="en-US" sz="4400" b="0" i="0" baseline="0" dirty="0" smtClean="0">
                          <a:solidFill>
                            <a:schemeClr val="tx1"/>
                          </a:solidFill>
                        </a:rPr>
                        <a:t>Vehicle</a:t>
                      </a:r>
                    </a:p>
                    <a:p>
                      <a:pPr marL="685800" marR="0" indent="0" algn="ctr"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4400" b="0" i="0" baseline="0" dirty="0" smtClean="0">
                          <a:solidFill>
                            <a:schemeClr val="tx1"/>
                          </a:solidFill>
                        </a:rPr>
                        <a:t>Strategy </a:t>
                      </a:r>
                      <a:endParaRPr lang="en-US" sz="4400" b="0" i="0" baseline="0" dirty="0">
                        <a:solidFill>
                          <a:schemeClr val="tx1"/>
                        </a:solidFill>
                      </a:endParaRPr>
                    </a:p>
                  </a:txBody>
                  <a:tcPr>
                    <a:solidFill>
                      <a:schemeClr val="bg1"/>
                    </a:solidFill>
                  </a:tcPr>
                </a:tc>
                <a:extLst>
                  <a:ext uri="{0D108BD9-81ED-4DB2-BD59-A6C34878D82A}">
                    <a16:rowId xmlns="" xmlns:a16="http://schemas.microsoft.com/office/drawing/2014/main" val="10001"/>
                  </a:ext>
                </a:extLst>
              </a:tr>
            </a:tbl>
          </a:graphicData>
        </a:graphic>
      </p:graphicFrame>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3520879"/>
            <a:ext cx="3529013" cy="229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3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12521</TotalTime>
  <Words>1840</Words>
  <Application>Microsoft Macintosh PowerPoint</Application>
  <PresentationFormat>On-screen Show (4:3)</PresentationFormat>
  <Paragraphs>288</Paragraphs>
  <Slides>30</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Bradley Hand ITC</vt:lpstr>
      <vt:lpstr>Calibri</vt:lpstr>
      <vt:lpstr>Myriad Pro</vt:lpstr>
      <vt:lpstr>Playfair Display</vt:lpstr>
      <vt:lpstr>Ubuntu</vt:lpstr>
      <vt:lpstr>Verdana</vt:lpstr>
      <vt:lpstr>Arial</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Once in a lifetime opportunity </vt:lpstr>
      <vt:lpstr>Vision </vt:lpstr>
      <vt:lpstr>Transit-oriented development</vt:lpstr>
      <vt:lpstr>Parks and green spaces</vt:lpstr>
      <vt:lpstr>Liveability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we today</vt:lpstr>
      <vt:lpstr>Construction </vt:lpstr>
      <vt:lpstr>   Stage one: Blatchford West</vt:lpstr>
      <vt:lpstr>  Stage one: Park</vt:lpstr>
      <vt:lpstr>  Convening questions:</vt:lpstr>
      <vt:lpstr>PowerPoint Presentation</vt:lpstr>
      <vt:lpstr>PowerPoint Presentation</vt:lpstr>
    </vt:vector>
  </TitlesOfParts>
  <Company>City of Edmonton</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 McEachern</dc:creator>
  <cp:lastModifiedBy>Microsoft Office User</cp:lastModifiedBy>
  <cp:revision>524</cp:revision>
  <cp:lastPrinted>2017-05-01T14:10:16Z</cp:lastPrinted>
  <dcterms:created xsi:type="dcterms:W3CDTF">2014-03-13T16:14:11Z</dcterms:created>
  <dcterms:modified xsi:type="dcterms:W3CDTF">2017-09-26T19:15:25Z</dcterms:modified>
</cp:coreProperties>
</file>