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87" r:id="rId2"/>
  </p:sldMasterIdLst>
  <p:notesMasterIdLst>
    <p:notesMasterId r:id="rId20"/>
  </p:notesMasterIdLst>
  <p:sldIdLst>
    <p:sldId id="522" r:id="rId3"/>
    <p:sldId id="549" r:id="rId4"/>
    <p:sldId id="535" r:id="rId5"/>
    <p:sldId id="547" r:id="rId6"/>
    <p:sldId id="590" r:id="rId7"/>
    <p:sldId id="565" r:id="rId8"/>
    <p:sldId id="580" r:id="rId9"/>
    <p:sldId id="581" r:id="rId10"/>
    <p:sldId id="567" r:id="rId11"/>
    <p:sldId id="582" r:id="rId12"/>
    <p:sldId id="572" r:id="rId13"/>
    <p:sldId id="573" r:id="rId14"/>
    <p:sldId id="557" r:id="rId15"/>
    <p:sldId id="589" r:id="rId16"/>
    <p:sldId id="585" r:id="rId17"/>
    <p:sldId id="588" r:id="rId18"/>
    <p:sldId id="58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A91FBEB-8AB8-46F9-A4EE-16032890B264}">
          <p14:sldIdLst>
            <p14:sldId id="522"/>
            <p14:sldId id="549"/>
            <p14:sldId id="535"/>
            <p14:sldId id="547"/>
            <p14:sldId id="590"/>
            <p14:sldId id="565"/>
            <p14:sldId id="580"/>
            <p14:sldId id="581"/>
            <p14:sldId id="567"/>
            <p14:sldId id="582"/>
            <p14:sldId id="572"/>
            <p14:sldId id="573"/>
            <p14:sldId id="557"/>
            <p14:sldId id="589"/>
            <p14:sldId id="585"/>
            <p14:sldId id="588"/>
            <p14:sldId id="5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722">
          <p15:clr>
            <a:srgbClr val="A4A3A4"/>
          </p15:clr>
        </p15:guide>
        <p15:guide id="4" pos="457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gan, Geoff" initials="HG" lastIdx="1" clrIdx="0">
    <p:extLst/>
  </p:cmAuthor>
  <p:cmAuthor id="2" name="Sonya Pritchard" initials="SP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C2C"/>
    <a:srgbClr val="C8E59A"/>
    <a:srgbClr val="D6E03E"/>
    <a:srgbClr val="005A84"/>
    <a:srgbClr val="92D050"/>
    <a:srgbClr val="595959"/>
    <a:srgbClr val="D8EBB3"/>
    <a:srgbClr val="5A8F2A"/>
    <a:srgbClr val="FFFF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6" autoAdjust="0"/>
    <p:restoredTop sz="96405" autoAdjust="0"/>
  </p:normalViewPr>
  <p:slideViewPr>
    <p:cSldViewPr snapToGrid="0">
      <p:cViewPr varScale="1">
        <p:scale>
          <a:sx n="126" d="100"/>
          <a:sy n="126" d="100"/>
        </p:scale>
        <p:origin x="1624" y="200"/>
      </p:cViewPr>
      <p:guideLst>
        <p:guide orient="horz" pos="2160"/>
        <p:guide pos="2880"/>
        <p:guide orient="horz" pos="2722"/>
        <p:guide pos="45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commentAuthors" Target="commentAuthor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E6C137-F592-4796-8504-BE138396D96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6F46DE46-8667-4823-AD9C-C54C54BE77D4}">
      <dgm:prSet custT="1"/>
      <dgm:spPr/>
      <dgm:t>
        <a:bodyPr/>
        <a:lstStyle/>
        <a:p>
          <a:pPr rtl="0"/>
          <a:r>
            <a:rPr lang="en-US" sz="2400" b="1" kern="1200" baseline="0" dirty="0" smtClean="0">
              <a:solidFill>
                <a:srgbClr val="0071A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Community</a:t>
          </a:r>
          <a:endParaRPr lang="en-CA" sz="2400" b="1" kern="1200" baseline="0" dirty="0">
            <a:solidFill>
              <a:srgbClr val="0071A4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7C6A258E-EA0E-4417-A2A8-3B44DB9D7D83}" type="parTrans" cxnId="{8CE724E5-4155-4234-A526-B021A8632908}">
      <dgm:prSet/>
      <dgm:spPr/>
      <dgm:t>
        <a:bodyPr/>
        <a:lstStyle/>
        <a:p>
          <a:endParaRPr lang="en-CA"/>
        </a:p>
      </dgm:t>
    </dgm:pt>
    <dgm:pt modelId="{F3809FD2-BF6A-4F1E-9B86-6927A4CCBAEF}" type="sibTrans" cxnId="{8CE724E5-4155-4234-A526-B021A8632908}">
      <dgm:prSet/>
      <dgm:spPr/>
      <dgm:t>
        <a:bodyPr/>
        <a:lstStyle/>
        <a:p>
          <a:endParaRPr lang="en-CA"/>
        </a:p>
      </dgm:t>
    </dgm:pt>
    <dgm:pt modelId="{A9163188-0656-48DF-A130-624244357BFA}">
      <dgm:prSet custT="1"/>
      <dgm:spPr/>
      <dgm:t>
        <a:bodyPr/>
        <a:lstStyle/>
        <a:p>
          <a:pPr rtl="0"/>
          <a:r>
            <a:rPr lang="en-US" sz="2400" b="1" kern="1200" baseline="0" dirty="0" smtClean="0">
              <a:solidFill>
                <a:srgbClr val="0071A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Business</a:t>
          </a:r>
          <a:endParaRPr lang="en-CA" sz="2400" b="1" kern="1200" baseline="0" dirty="0">
            <a:solidFill>
              <a:srgbClr val="0071A4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9DF908B-EE72-4C8C-B591-22B38F97668F}" type="parTrans" cxnId="{AD3A97D8-F1D6-48A7-BC70-E5B967B64F22}">
      <dgm:prSet/>
      <dgm:spPr/>
      <dgm:t>
        <a:bodyPr/>
        <a:lstStyle/>
        <a:p>
          <a:endParaRPr lang="en-CA"/>
        </a:p>
      </dgm:t>
    </dgm:pt>
    <dgm:pt modelId="{2EB0711A-3CD6-4862-B8EE-27BAA616338F}" type="sibTrans" cxnId="{AD3A97D8-F1D6-48A7-BC70-E5B967B64F22}">
      <dgm:prSet/>
      <dgm:spPr/>
      <dgm:t>
        <a:bodyPr/>
        <a:lstStyle/>
        <a:p>
          <a:endParaRPr lang="en-CA"/>
        </a:p>
      </dgm:t>
    </dgm:pt>
    <dgm:pt modelId="{D306BF29-AAB7-4C8C-BF57-F78D06B3ADAB}">
      <dgm:prSet custT="1"/>
      <dgm:spPr/>
      <dgm:t>
        <a:bodyPr/>
        <a:lstStyle/>
        <a:p>
          <a:pPr rtl="0"/>
          <a:r>
            <a:rPr lang="en-US" sz="2400" b="1" kern="1200" baseline="0" dirty="0" smtClean="0">
              <a:solidFill>
                <a:srgbClr val="0071A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Government</a:t>
          </a:r>
          <a:endParaRPr lang="en-CA" sz="2400" b="1" kern="1200" baseline="0" dirty="0">
            <a:solidFill>
              <a:srgbClr val="0071A4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3DDCABAC-3CC2-4D4D-B1BD-419E1C6D64A1}" type="parTrans" cxnId="{07D64929-3D81-4BC9-B7CB-4D163F3A791A}">
      <dgm:prSet/>
      <dgm:spPr/>
      <dgm:t>
        <a:bodyPr/>
        <a:lstStyle/>
        <a:p>
          <a:endParaRPr lang="en-CA"/>
        </a:p>
      </dgm:t>
    </dgm:pt>
    <dgm:pt modelId="{7EA26F41-E2EC-4D1E-92B8-A7C9A4F861ED}" type="sibTrans" cxnId="{07D64929-3D81-4BC9-B7CB-4D163F3A791A}">
      <dgm:prSet/>
      <dgm:spPr/>
      <dgm:t>
        <a:bodyPr/>
        <a:lstStyle/>
        <a:p>
          <a:endParaRPr lang="en-CA"/>
        </a:p>
      </dgm:t>
    </dgm:pt>
    <dgm:pt modelId="{991B1740-7B3D-448B-A16C-C7873218013C}">
      <dgm:prSet custT="1"/>
      <dgm:spPr/>
      <dgm:t>
        <a:bodyPr/>
        <a:lstStyle/>
        <a:p>
          <a:pPr rtl="0"/>
          <a:r>
            <a:rPr lang="en-US" sz="2400" b="1" kern="1200" baseline="0" dirty="0" smtClean="0">
              <a:solidFill>
                <a:srgbClr val="0071A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Provincial &amp; federal</a:t>
          </a:r>
          <a:endParaRPr lang="en-CA" sz="2400" b="1" kern="1200" baseline="0" dirty="0">
            <a:solidFill>
              <a:srgbClr val="0071A4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3A8C529-AD49-4312-8670-A15B7CA2DCE6}" type="parTrans" cxnId="{D6031926-2295-4568-B875-E10313B98E67}">
      <dgm:prSet/>
      <dgm:spPr/>
      <dgm:t>
        <a:bodyPr/>
        <a:lstStyle/>
        <a:p>
          <a:endParaRPr lang="en-CA"/>
        </a:p>
      </dgm:t>
    </dgm:pt>
    <dgm:pt modelId="{AE4ED4DF-9871-434D-B5D4-42C4E9AFDC9B}" type="sibTrans" cxnId="{D6031926-2295-4568-B875-E10313B98E67}">
      <dgm:prSet/>
      <dgm:spPr/>
      <dgm:t>
        <a:bodyPr/>
        <a:lstStyle/>
        <a:p>
          <a:endParaRPr lang="en-CA"/>
        </a:p>
      </dgm:t>
    </dgm:pt>
    <dgm:pt modelId="{6416AA56-05FE-4E93-83F9-4D4E063B0657}">
      <dgm:prSet custT="1"/>
      <dgm:spPr/>
      <dgm:t>
        <a:bodyPr/>
        <a:lstStyle/>
        <a:p>
          <a:pPr rtl="0"/>
          <a:r>
            <a:rPr lang="en-US" sz="2400" b="1" kern="1200" baseline="0" dirty="0" smtClean="0">
              <a:solidFill>
                <a:srgbClr val="0071A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Academic</a:t>
          </a:r>
          <a:r>
            <a:rPr lang="en-US" sz="2800" b="1" kern="1200" baseline="0" dirty="0" smtClean="0"/>
            <a:t> </a:t>
          </a:r>
          <a:endParaRPr lang="en-CA" sz="2800" kern="1200" dirty="0"/>
        </a:p>
      </dgm:t>
    </dgm:pt>
    <dgm:pt modelId="{F1A921F8-E458-4179-B5A6-337D82BAA352}" type="parTrans" cxnId="{09140FC2-F455-40A5-B942-9A08D38FF095}">
      <dgm:prSet/>
      <dgm:spPr/>
      <dgm:t>
        <a:bodyPr/>
        <a:lstStyle/>
        <a:p>
          <a:endParaRPr lang="en-CA"/>
        </a:p>
      </dgm:t>
    </dgm:pt>
    <dgm:pt modelId="{4024F6B2-CECB-4DD5-A278-0DDCE4148AF6}" type="sibTrans" cxnId="{09140FC2-F455-40A5-B942-9A08D38FF095}">
      <dgm:prSet/>
      <dgm:spPr/>
      <dgm:t>
        <a:bodyPr/>
        <a:lstStyle/>
        <a:p>
          <a:endParaRPr lang="en-CA"/>
        </a:p>
      </dgm:t>
    </dgm:pt>
    <dgm:pt modelId="{DC044DD8-9674-46C0-974B-CCBD864EBD00}">
      <dgm:prSet custT="1"/>
      <dgm:spPr/>
      <dgm:t>
        <a:bodyPr/>
        <a:lstStyle/>
        <a:p>
          <a:pPr rtl="0"/>
          <a:r>
            <a:rPr lang="en-US" sz="2400" b="1" kern="1200" baseline="0" dirty="0" smtClean="0">
              <a:solidFill>
                <a:srgbClr val="0071A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National Partners </a:t>
          </a:r>
          <a:endParaRPr lang="en-CA" sz="2400" b="1" kern="1200" baseline="0" dirty="0">
            <a:solidFill>
              <a:srgbClr val="0071A4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E4136C2-BE6A-4963-A69D-C89D3D7FA7A0}" type="parTrans" cxnId="{84896C47-6A05-4CA9-9EE6-837E1B0BA40B}">
      <dgm:prSet/>
      <dgm:spPr/>
      <dgm:t>
        <a:bodyPr/>
        <a:lstStyle/>
        <a:p>
          <a:endParaRPr lang="en-CA"/>
        </a:p>
      </dgm:t>
    </dgm:pt>
    <dgm:pt modelId="{2A91A2D7-C7C0-41FE-8E39-FBAC96E4D1E2}" type="sibTrans" cxnId="{84896C47-6A05-4CA9-9EE6-837E1B0BA40B}">
      <dgm:prSet/>
      <dgm:spPr/>
      <dgm:t>
        <a:bodyPr/>
        <a:lstStyle/>
        <a:p>
          <a:endParaRPr lang="en-CA"/>
        </a:p>
      </dgm:t>
    </dgm:pt>
    <dgm:pt modelId="{A8DF5EEE-7767-4645-982F-6E5E75A247AD}">
      <dgm:prSet custT="1"/>
      <dgm:spPr/>
      <dgm:t>
        <a:bodyPr/>
        <a:lstStyle/>
        <a:p>
          <a:pPr rtl="0"/>
          <a:r>
            <a:rPr lang="en-US" sz="2400" b="1" kern="1200" baseline="0" dirty="0" smtClean="0">
              <a:solidFill>
                <a:srgbClr val="0071A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International Partners </a:t>
          </a:r>
          <a:endParaRPr lang="en-CA" sz="2400" b="1" kern="1200" baseline="0" dirty="0">
            <a:solidFill>
              <a:srgbClr val="0071A4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BB6FE18-5BF7-4D1B-8159-E6AAE487C0DD}" type="parTrans" cxnId="{6E360FA9-2B6C-47F9-BA49-24823137C465}">
      <dgm:prSet/>
      <dgm:spPr/>
      <dgm:t>
        <a:bodyPr/>
        <a:lstStyle/>
        <a:p>
          <a:endParaRPr lang="en-CA"/>
        </a:p>
      </dgm:t>
    </dgm:pt>
    <dgm:pt modelId="{45640F0D-3433-478F-AC0E-C416123A0405}" type="sibTrans" cxnId="{6E360FA9-2B6C-47F9-BA49-24823137C465}">
      <dgm:prSet/>
      <dgm:spPr/>
      <dgm:t>
        <a:bodyPr/>
        <a:lstStyle/>
        <a:p>
          <a:endParaRPr lang="en-CA"/>
        </a:p>
      </dgm:t>
    </dgm:pt>
    <dgm:pt modelId="{264D059E-6BE6-4A89-BBC6-1265A21B7756}" type="pres">
      <dgm:prSet presAssocID="{55E6C137-F592-4796-8504-BE138396D96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0F8587B6-E7C8-444D-AEAD-6FAE71E28C00}" type="pres">
      <dgm:prSet presAssocID="{6F46DE46-8667-4823-AD9C-C54C54BE77D4}" presName="circ1" presStyleLbl="vennNode1" presStyleIdx="0" presStyleCnt="7"/>
      <dgm:spPr>
        <a:solidFill>
          <a:srgbClr val="387C2C">
            <a:alpha val="49804"/>
          </a:srgbClr>
        </a:solidFill>
        <a:ln>
          <a:solidFill>
            <a:srgbClr val="C8E59A"/>
          </a:solidFill>
        </a:ln>
      </dgm:spPr>
    </dgm:pt>
    <dgm:pt modelId="{6AF70C57-1EF8-4DC4-81E7-251A3521A095}" type="pres">
      <dgm:prSet presAssocID="{6F46DE46-8667-4823-AD9C-C54C54BE77D4}" presName="circ1Tx" presStyleLbl="revTx" presStyleIdx="0" presStyleCnt="0" custLinFactNeighborY="139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81BD5238-57B7-4676-A855-65CC7A9629E8}" type="pres">
      <dgm:prSet presAssocID="{A9163188-0656-48DF-A130-624244357BFA}" presName="circ2" presStyleLbl="vennNode1" presStyleIdx="1" presStyleCnt="7"/>
      <dgm:spPr>
        <a:solidFill>
          <a:srgbClr val="387C2C">
            <a:alpha val="50000"/>
          </a:srgbClr>
        </a:solidFill>
        <a:ln>
          <a:solidFill>
            <a:srgbClr val="C8E59A"/>
          </a:solidFill>
        </a:ln>
      </dgm:spPr>
    </dgm:pt>
    <dgm:pt modelId="{F0B0CA06-1685-420D-9ACC-E2F25E7985CA}" type="pres">
      <dgm:prSet presAssocID="{A9163188-0656-48DF-A130-624244357BF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2B8F074E-496B-488E-855D-FC0A002D6549}" type="pres">
      <dgm:prSet presAssocID="{D306BF29-AAB7-4C8C-BF57-F78D06B3ADAB}" presName="circ3" presStyleLbl="vennNode1" presStyleIdx="2" presStyleCnt="7"/>
      <dgm:spPr>
        <a:solidFill>
          <a:srgbClr val="387C2C">
            <a:alpha val="50000"/>
          </a:srgbClr>
        </a:solidFill>
        <a:ln>
          <a:solidFill>
            <a:srgbClr val="C8E59A"/>
          </a:solidFill>
        </a:ln>
      </dgm:spPr>
    </dgm:pt>
    <dgm:pt modelId="{9398CF1F-1A50-4408-82E6-83E194BCB40A}" type="pres">
      <dgm:prSet presAssocID="{D306BF29-AAB7-4C8C-BF57-F78D06B3ADA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1F4682BA-6AAC-40E3-A8B2-7641BE3BFFC4}" type="pres">
      <dgm:prSet presAssocID="{991B1740-7B3D-448B-A16C-C7873218013C}" presName="circ4" presStyleLbl="vennNode1" presStyleIdx="3" presStyleCnt="7"/>
      <dgm:spPr>
        <a:solidFill>
          <a:srgbClr val="387C2C">
            <a:alpha val="50000"/>
          </a:srgbClr>
        </a:solidFill>
        <a:ln>
          <a:solidFill>
            <a:srgbClr val="C8E59A"/>
          </a:solidFill>
        </a:ln>
      </dgm:spPr>
    </dgm:pt>
    <dgm:pt modelId="{FAA908DE-56E5-458E-9D60-1D711C6159F3}" type="pres">
      <dgm:prSet presAssocID="{991B1740-7B3D-448B-A16C-C7873218013C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A333F176-A553-423E-B614-A2D85F0C0F41}" type="pres">
      <dgm:prSet presAssocID="{6416AA56-05FE-4E93-83F9-4D4E063B0657}" presName="circ5" presStyleLbl="vennNode1" presStyleIdx="4" presStyleCnt="7"/>
      <dgm:spPr>
        <a:solidFill>
          <a:srgbClr val="387C2C">
            <a:alpha val="50000"/>
          </a:srgbClr>
        </a:solidFill>
        <a:ln>
          <a:solidFill>
            <a:srgbClr val="C8E59A"/>
          </a:solidFill>
        </a:ln>
      </dgm:spPr>
    </dgm:pt>
    <dgm:pt modelId="{C79C724C-759D-41D3-872E-FEB846E37CBE}" type="pres">
      <dgm:prSet presAssocID="{6416AA56-05FE-4E93-83F9-4D4E063B065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B492C066-68E9-4DDC-A08A-71E6A5968546}" type="pres">
      <dgm:prSet presAssocID="{DC044DD8-9674-46C0-974B-CCBD864EBD00}" presName="circ6" presStyleLbl="vennNode1" presStyleIdx="5" presStyleCnt="7"/>
      <dgm:spPr>
        <a:solidFill>
          <a:srgbClr val="387C2C">
            <a:alpha val="50000"/>
          </a:srgbClr>
        </a:solidFill>
        <a:ln>
          <a:solidFill>
            <a:srgbClr val="C8E59A"/>
          </a:solidFill>
        </a:ln>
      </dgm:spPr>
    </dgm:pt>
    <dgm:pt modelId="{155EB6E3-4A17-459B-A485-5A9E9C7FACD2}" type="pres">
      <dgm:prSet presAssocID="{DC044DD8-9674-46C0-974B-CCBD864EBD00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871AB179-F608-474B-84EA-9A2A1A7A89E7}" type="pres">
      <dgm:prSet presAssocID="{A8DF5EEE-7767-4645-982F-6E5E75A247AD}" presName="circ7" presStyleLbl="vennNode1" presStyleIdx="6" presStyleCnt="7"/>
      <dgm:spPr>
        <a:solidFill>
          <a:srgbClr val="387C2C">
            <a:alpha val="49804"/>
          </a:srgbClr>
        </a:solidFill>
        <a:ln>
          <a:solidFill>
            <a:srgbClr val="C8E59A"/>
          </a:solidFill>
        </a:ln>
      </dgm:spPr>
    </dgm:pt>
    <dgm:pt modelId="{D47F86A8-9582-4BB0-834C-987396849B5E}" type="pres">
      <dgm:prSet presAssocID="{A8DF5EEE-7767-4645-982F-6E5E75A247AD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09140FC2-F455-40A5-B942-9A08D38FF095}" srcId="{55E6C137-F592-4796-8504-BE138396D96F}" destId="{6416AA56-05FE-4E93-83F9-4D4E063B0657}" srcOrd="4" destOrd="0" parTransId="{F1A921F8-E458-4179-B5A6-337D82BAA352}" sibTransId="{4024F6B2-CECB-4DD5-A278-0DDCE4148AF6}"/>
    <dgm:cxn modelId="{8CE724E5-4155-4234-A526-B021A8632908}" srcId="{55E6C137-F592-4796-8504-BE138396D96F}" destId="{6F46DE46-8667-4823-AD9C-C54C54BE77D4}" srcOrd="0" destOrd="0" parTransId="{7C6A258E-EA0E-4417-A2A8-3B44DB9D7D83}" sibTransId="{F3809FD2-BF6A-4F1E-9B86-6927A4CCBAEF}"/>
    <dgm:cxn modelId="{89133DF4-636F-4E8C-8D71-36E9BB48B968}" type="presOf" srcId="{6416AA56-05FE-4E93-83F9-4D4E063B0657}" destId="{C79C724C-759D-41D3-872E-FEB846E37CBE}" srcOrd="0" destOrd="0" presId="urn:microsoft.com/office/officeart/2005/8/layout/venn1"/>
    <dgm:cxn modelId="{C02191C3-6851-485D-B970-320B46FA6EF7}" type="presOf" srcId="{D306BF29-AAB7-4C8C-BF57-F78D06B3ADAB}" destId="{9398CF1F-1A50-4408-82E6-83E194BCB40A}" srcOrd="0" destOrd="0" presId="urn:microsoft.com/office/officeart/2005/8/layout/venn1"/>
    <dgm:cxn modelId="{07D64929-3D81-4BC9-B7CB-4D163F3A791A}" srcId="{55E6C137-F592-4796-8504-BE138396D96F}" destId="{D306BF29-AAB7-4C8C-BF57-F78D06B3ADAB}" srcOrd="2" destOrd="0" parTransId="{3DDCABAC-3CC2-4D4D-B1BD-419E1C6D64A1}" sibTransId="{7EA26F41-E2EC-4D1E-92B8-A7C9A4F861ED}"/>
    <dgm:cxn modelId="{D6031926-2295-4568-B875-E10313B98E67}" srcId="{55E6C137-F592-4796-8504-BE138396D96F}" destId="{991B1740-7B3D-448B-A16C-C7873218013C}" srcOrd="3" destOrd="0" parTransId="{C3A8C529-AD49-4312-8670-A15B7CA2DCE6}" sibTransId="{AE4ED4DF-9871-434D-B5D4-42C4E9AFDC9B}"/>
    <dgm:cxn modelId="{AD3A97D8-F1D6-48A7-BC70-E5B967B64F22}" srcId="{55E6C137-F592-4796-8504-BE138396D96F}" destId="{A9163188-0656-48DF-A130-624244357BFA}" srcOrd="1" destOrd="0" parTransId="{59DF908B-EE72-4C8C-B591-22B38F97668F}" sibTransId="{2EB0711A-3CD6-4862-B8EE-27BAA616338F}"/>
    <dgm:cxn modelId="{F78962B3-90F0-4186-8ADA-2F70F5AA0E2A}" type="presOf" srcId="{A9163188-0656-48DF-A130-624244357BFA}" destId="{F0B0CA06-1685-420D-9ACC-E2F25E7985CA}" srcOrd="0" destOrd="0" presId="urn:microsoft.com/office/officeart/2005/8/layout/venn1"/>
    <dgm:cxn modelId="{87912B2C-186D-4B25-AE77-1E7DF2E29C00}" type="presOf" srcId="{DC044DD8-9674-46C0-974B-CCBD864EBD00}" destId="{155EB6E3-4A17-459B-A485-5A9E9C7FACD2}" srcOrd="0" destOrd="0" presId="urn:microsoft.com/office/officeart/2005/8/layout/venn1"/>
    <dgm:cxn modelId="{8E284491-4D60-478E-91D4-7F43B90E0997}" type="presOf" srcId="{6F46DE46-8667-4823-AD9C-C54C54BE77D4}" destId="{6AF70C57-1EF8-4DC4-81E7-251A3521A095}" srcOrd="0" destOrd="0" presId="urn:microsoft.com/office/officeart/2005/8/layout/venn1"/>
    <dgm:cxn modelId="{CFB71DE7-A900-4B66-AC61-67E381EC828F}" type="presOf" srcId="{A8DF5EEE-7767-4645-982F-6E5E75A247AD}" destId="{D47F86A8-9582-4BB0-834C-987396849B5E}" srcOrd="0" destOrd="0" presId="urn:microsoft.com/office/officeart/2005/8/layout/venn1"/>
    <dgm:cxn modelId="{10BBA883-51FC-4CC3-AB66-A29BD27DB333}" type="presOf" srcId="{991B1740-7B3D-448B-A16C-C7873218013C}" destId="{FAA908DE-56E5-458E-9D60-1D711C6159F3}" srcOrd="0" destOrd="0" presId="urn:microsoft.com/office/officeart/2005/8/layout/venn1"/>
    <dgm:cxn modelId="{A25910B8-2BC6-424A-9F43-5E7A3B8312CB}" type="presOf" srcId="{55E6C137-F592-4796-8504-BE138396D96F}" destId="{264D059E-6BE6-4A89-BBC6-1265A21B7756}" srcOrd="0" destOrd="0" presId="urn:microsoft.com/office/officeart/2005/8/layout/venn1"/>
    <dgm:cxn modelId="{6E360FA9-2B6C-47F9-BA49-24823137C465}" srcId="{55E6C137-F592-4796-8504-BE138396D96F}" destId="{A8DF5EEE-7767-4645-982F-6E5E75A247AD}" srcOrd="6" destOrd="0" parTransId="{BBB6FE18-5BF7-4D1B-8159-E6AAE487C0DD}" sibTransId="{45640F0D-3433-478F-AC0E-C416123A0405}"/>
    <dgm:cxn modelId="{84896C47-6A05-4CA9-9EE6-837E1B0BA40B}" srcId="{55E6C137-F592-4796-8504-BE138396D96F}" destId="{DC044DD8-9674-46C0-974B-CCBD864EBD00}" srcOrd="5" destOrd="0" parTransId="{9E4136C2-BE6A-4963-A69D-C89D3D7FA7A0}" sibTransId="{2A91A2D7-C7C0-41FE-8E39-FBAC96E4D1E2}"/>
    <dgm:cxn modelId="{437AFE64-3372-4712-8A47-512852FD596B}" type="presParOf" srcId="{264D059E-6BE6-4A89-BBC6-1265A21B7756}" destId="{0F8587B6-E7C8-444D-AEAD-6FAE71E28C00}" srcOrd="0" destOrd="0" presId="urn:microsoft.com/office/officeart/2005/8/layout/venn1"/>
    <dgm:cxn modelId="{D62227AC-D31B-4323-AD0F-B6C2C4473D3D}" type="presParOf" srcId="{264D059E-6BE6-4A89-BBC6-1265A21B7756}" destId="{6AF70C57-1EF8-4DC4-81E7-251A3521A095}" srcOrd="1" destOrd="0" presId="urn:microsoft.com/office/officeart/2005/8/layout/venn1"/>
    <dgm:cxn modelId="{316B52E5-B870-47A4-9B2F-2EBA95695031}" type="presParOf" srcId="{264D059E-6BE6-4A89-BBC6-1265A21B7756}" destId="{81BD5238-57B7-4676-A855-65CC7A9629E8}" srcOrd="2" destOrd="0" presId="urn:microsoft.com/office/officeart/2005/8/layout/venn1"/>
    <dgm:cxn modelId="{A500707E-6072-4AF6-9732-574A74A19ACE}" type="presParOf" srcId="{264D059E-6BE6-4A89-BBC6-1265A21B7756}" destId="{F0B0CA06-1685-420D-9ACC-E2F25E7985CA}" srcOrd="3" destOrd="0" presId="urn:microsoft.com/office/officeart/2005/8/layout/venn1"/>
    <dgm:cxn modelId="{017BB458-388E-433A-B37E-13C5578AF142}" type="presParOf" srcId="{264D059E-6BE6-4A89-BBC6-1265A21B7756}" destId="{2B8F074E-496B-488E-855D-FC0A002D6549}" srcOrd="4" destOrd="0" presId="urn:microsoft.com/office/officeart/2005/8/layout/venn1"/>
    <dgm:cxn modelId="{D1740541-C106-4DD1-9B32-B669DD1B5D7F}" type="presParOf" srcId="{264D059E-6BE6-4A89-BBC6-1265A21B7756}" destId="{9398CF1F-1A50-4408-82E6-83E194BCB40A}" srcOrd="5" destOrd="0" presId="urn:microsoft.com/office/officeart/2005/8/layout/venn1"/>
    <dgm:cxn modelId="{0E501494-5B10-4A36-B4D5-4C2ED20A936E}" type="presParOf" srcId="{264D059E-6BE6-4A89-BBC6-1265A21B7756}" destId="{1F4682BA-6AAC-40E3-A8B2-7641BE3BFFC4}" srcOrd="6" destOrd="0" presId="urn:microsoft.com/office/officeart/2005/8/layout/venn1"/>
    <dgm:cxn modelId="{1BF5C7E8-DE76-47FC-BB1F-293B4900952E}" type="presParOf" srcId="{264D059E-6BE6-4A89-BBC6-1265A21B7756}" destId="{FAA908DE-56E5-458E-9D60-1D711C6159F3}" srcOrd="7" destOrd="0" presId="urn:microsoft.com/office/officeart/2005/8/layout/venn1"/>
    <dgm:cxn modelId="{DE8D2DFD-CB48-485C-AD21-BEA00B303CF9}" type="presParOf" srcId="{264D059E-6BE6-4A89-BBC6-1265A21B7756}" destId="{A333F176-A553-423E-B614-A2D85F0C0F41}" srcOrd="8" destOrd="0" presId="urn:microsoft.com/office/officeart/2005/8/layout/venn1"/>
    <dgm:cxn modelId="{4E98C82D-FB01-4BAC-BE72-034C81FF927E}" type="presParOf" srcId="{264D059E-6BE6-4A89-BBC6-1265A21B7756}" destId="{C79C724C-759D-41D3-872E-FEB846E37CBE}" srcOrd="9" destOrd="0" presId="urn:microsoft.com/office/officeart/2005/8/layout/venn1"/>
    <dgm:cxn modelId="{B610523D-3F01-4E27-8CB5-28069DED443D}" type="presParOf" srcId="{264D059E-6BE6-4A89-BBC6-1265A21B7756}" destId="{B492C066-68E9-4DDC-A08A-71E6A5968546}" srcOrd="10" destOrd="0" presId="urn:microsoft.com/office/officeart/2005/8/layout/venn1"/>
    <dgm:cxn modelId="{D5734746-FC2B-4CDF-816A-8EEC501C9795}" type="presParOf" srcId="{264D059E-6BE6-4A89-BBC6-1265A21B7756}" destId="{155EB6E3-4A17-459B-A485-5A9E9C7FACD2}" srcOrd="11" destOrd="0" presId="urn:microsoft.com/office/officeart/2005/8/layout/venn1"/>
    <dgm:cxn modelId="{B507E699-AE6B-4D0A-81B0-096610FD3778}" type="presParOf" srcId="{264D059E-6BE6-4A89-BBC6-1265A21B7756}" destId="{871AB179-F608-474B-84EA-9A2A1A7A89E7}" srcOrd="12" destOrd="0" presId="urn:microsoft.com/office/officeart/2005/8/layout/venn1"/>
    <dgm:cxn modelId="{8CEAD65F-43F2-42DF-996E-D43D164BC2DF}" type="presParOf" srcId="{264D059E-6BE6-4A89-BBC6-1265A21B7756}" destId="{D47F86A8-9582-4BB0-834C-987396849B5E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587B6-E7C8-444D-AEAD-6FAE71E28C00}">
      <dsp:nvSpPr>
        <dsp:cNvPr id="0" name=""/>
        <dsp:cNvSpPr/>
      </dsp:nvSpPr>
      <dsp:spPr>
        <a:xfrm>
          <a:off x="3845082" y="1408477"/>
          <a:ext cx="1804356" cy="1804577"/>
        </a:xfrm>
        <a:prstGeom prst="ellipse">
          <a:avLst/>
        </a:prstGeom>
        <a:solidFill>
          <a:srgbClr val="387C2C">
            <a:alpha val="49804"/>
          </a:srgbClr>
        </a:solidFill>
        <a:ln w="12700" cap="flat" cmpd="sng" algn="ctr">
          <a:solidFill>
            <a:srgbClr val="C8E59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AF70C57-1EF8-4DC4-81E7-251A3521A095}">
      <dsp:nvSpPr>
        <dsp:cNvPr id="0" name=""/>
        <dsp:cNvSpPr/>
      </dsp:nvSpPr>
      <dsp:spPr>
        <a:xfrm>
          <a:off x="3713514" y="154467"/>
          <a:ext cx="2067491" cy="110642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baseline="0" dirty="0" smtClean="0">
              <a:solidFill>
                <a:srgbClr val="0071A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Community</a:t>
          </a:r>
          <a:endParaRPr lang="en-CA" sz="2400" b="1" kern="1200" baseline="0" dirty="0">
            <a:solidFill>
              <a:srgbClr val="0071A4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713514" y="154467"/>
        <a:ext cx="2067491" cy="1106424"/>
      </dsp:txXfrm>
    </dsp:sp>
    <dsp:sp modelId="{81BD5238-57B7-4676-A855-65CC7A9629E8}">
      <dsp:nvSpPr>
        <dsp:cNvPr id="0" name=""/>
        <dsp:cNvSpPr/>
      </dsp:nvSpPr>
      <dsp:spPr>
        <a:xfrm>
          <a:off x="4374360" y="1662955"/>
          <a:ext cx="1804356" cy="1804577"/>
        </a:xfrm>
        <a:prstGeom prst="ellipse">
          <a:avLst/>
        </a:prstGeom>
        <a:solidFill>
          <a:srgbClr val="387C2C">
            <a:alpha val="50000"/>
          </a:srgbClr>
        </a:solidFill>
        <a:ln w="12700" cap="flat" cmpd="sng" algn="ctr">
          <a:solidFill>
            <a:srgbClr val="C8E59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0B0CA06-1685-420D-9ACC-E2F25E7985CA}">
      <dsp:nvSpPr>
        <dsp:cNvPr id="0" name=""/>
        <dsp:cNvSpPr/>
      </dsp:nvSpPr>
      <dsp:spPr>
        <a:xfrm>
          <a:off x="6401253" y="1051102"/>
          <a:ext cx="1954719" cy="121706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baseline="0" dirty="0" smtClean="0">
              <a:solidFill>
                <a:srgbClr val="0071A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Business</a:t>
          </a:r>
          <a:endParaRPr lang="en-CA" sz="2400" b="1" kern="1200" baseline="0" dirty="0">
            <a:solidFill>
              <a:srgbClr val="0071A4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401253" y="1051102"/>
        <a:ext cx="1954719" cy="1217066"/>
      </dsp:txXfrm>
    </dsp:sp>
    <dsp:sp modelId="{2B8F074E-496B-488E-855D-FC0A002D6549}">
      <dsp:nvSpPr>
        <dsp:cNvPr id="0" name=""/>
        <dsp:cNvSpPr/>
      </dsp:nvSpPr>
      <dsp:spPr>
        <a:xfrm>
          <a:off x="4504424" y="2235529"/>
          <a:ext cx="1804356" cy="1804577"/>
        </a:xfrm>
        <a:prstGeom prst="ellipse">
          <a:avLst/>
        </a:prstGeom>
        <a:solidFill>
          <a:srgbClr val="387C2C">
            <a:alpha val="50000"/>
          </a:srgbClr>
        </a:solidFill>
        <a:ln w="12700" cap="flat" cmpd="sng" algn="ctr">
          <a:solidFill>
            <a:srgbClr val="C8E59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398CF1F-1A50-4408-82E6-83E194BCB40A}">
      <dsp:nvSpPr>
        <dsp:cNvPr id="0" name=""/>
        <dsp:cNvSpPr/>
      </dsp:nvSpPr>
      <dsp:spPr>
        <a:xfrm>
          <a:off x="6589207" y="2600096"/>
          <a:ext cx="1917128" cy="13000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baseline="0" dirty="0" smtClean="0">
              <a:solidFill>
                <a:srgbClr val="0071A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Government</a:t>
          </a:r>
          <a:endParaRPr lang="en-CA" sz="2400" b="1" kern="1200" baseline="0" dirty="0">
            <a:solidFill>
              <a:srgbClr val="0071A4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589207" y="2600096"/>
        <a:ext cx="1917128" cy="1300048"/>
      </dsp:txXfrm>
    </dsp:sp>
    <dsp:sp modelId="{1F4682BA-6AAC-40E3-A8B2-7641BE3BFFC4}">
      <dsp:nvSpPr>
        <dsp:cNvPr id="0" name=""/>
        <dsp:cNvSpPr/>
      </dsp:nvSpPr>
      <dsp:spPr>
        <a:xfrm>
          <a:off x="4138290" y="2694695"/>
          <a:ext cx="1804356" cy="1804577"/>
        </a:xfrm>
        <a:prstGeom prst="ellipse">
          <a:avLst/>
        </a:prstGeom>
        <a:solidFill>
          <a:srgbClr val="387C2C">
            <a:alpha val="50000"/>
          </a:srgbClr>
        </a:solidFill>
        <a:ln w="12700" cap="flat" cmpd="sng" algn="ctr">
          <a:solidFill>
            <a:srgbClr val="C8E59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AA908DE-56E5-458E-9D60-1D711C6159F3}">
      <dsp:nvSpPr>
        <dsp:cNvPr id="0" name=""/>
        <dsp:cNvSpPr/>
      </dsp:nvSpPr>
      <dsp:spPr>
        <a:xfrm>
          <a:off x="5762210" y="4342714"/>
          <a:ext cx="2067491" cy="118940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baseline="0" dirty="0" smtClean="0">
              <a:solidFill>
                <a:srgbClr val="0071A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Provincial &amp; federal</a:t>
          </a:r>
          <a:endParaRPr lang="en-CA" sz="2400" b="1" kern="1200" baseline="0" dirty="0">
            <a:solidFill>
              <a:srgbClr val="0071A4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5762210" y="4342714"/>
        <a:ext cx="2067491" cy="1189405"/>
      </dsp:txXfrm>
    </dsp:sp>
    <dsp:sp modelId="{A333F176-A553-423E-B614-A2D85F0C0F41}">
      <dsp:nvSpPr>
        <dsp:cNvPr id="0" name=""/>
        <dsp:cNvSpPr/>
      </dsp:nvSpPr>
      <dsp:spPr>
        <a:xfrm>
          <a:off x="3551874" y="2694695"/>
          <a:ext cx="1804356" cy="1804577"/>
        </a:xfrm>
        <a:prstGeom prst="ellipse">
          <a:avLst/>
        </a:prstGeom>
        <a:solidFill>
          <a:srgbClr val="387C2C">
            <a:alpha val="50000"/>
          </a:srgbClr>
        </a:solidFill>
        <a:ln w="12700" cap="flat" cmpd="sng" algn="ctr">
          <a:solidFill>
            <a:srgbClr val="C8E59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79C724C-759D-41D3-872E-FEB846E37CBE}">
      <dsp:nvSpPr>
        <dsp:cNvPr id="0" name=""/>
        <dsp:cNvSpPr/>
      </dsp:nvSpPr>
      <dsp:spPr>
        <a:xfrm>
          <a:off x="1664818" y="4342714"/>
          <a:ext cx="2067491" cy="118940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baseline="0" dirty="0" smtClean="0">
              <a:solidFill>
                <a:srgbClr val="0071A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Academic</a:t>
          </a:r>
          <a:r>
            <a:rPr lang="en-US" sz="2800" b="1" kern="1200" baseline="0" dirty="0" smtClean="0"/>
            <a:t> </a:t>
          </a:r>
          <a:endParaRPr lang="en-CA" sz="2800" kern="1200" dirty="0"/>
        </a:p>
      </dsp:txBody>
      <dsp:txXfrm>
        <a:off x="1664818" y="4342714"/>
        <a:ext cx="2067491" cy="1189405"/>
      </dsp:txXfrm>
    </dsp:sp>
    <dsp:sp modelId="{B492C066-68E9-4DDC-A08A-71E6A5968546}">
      <dsp:nvSpPr>
        <dsp:cNvPr id="0" name=""/>
        <dsp:cNvSpPr/>
      </dsp:nvSpPr>
      <dsp:spPr>
        <a:xfrm>
          <a:off x="3185740" y="2235529"/>
          <a:ext cx="1804356" cy="1804577"/>
        </a:xfrm>
        <a:prstGeom prst="ellipse">
          <a:avLst/>
        </a:prstGeom>
        <a:solidFill>
          <a:srgbClr val="387C2C">
            <a:alpha val="50000"/>
          </a:srgbClr>
        </a:solidFill>
        <a:ln w="12700" cap="flat" cmpd="sng" algn="ctr">
          <a:solidFill>
            <a:srgbClr val="C8E59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55EB6E3-4A17-459B-A485-5A9E9C7FACD2}">
      <dsp:nvSpPr>
        <dsp:cNvPr id="0" name=""/>
        <dsp:cNvSpPr/>
      </dsp:nvSpPr>
      <dsp:spPr>
        <a:xfrm>
          <a:off x="988184" y="2600096"/>
          <a:ext cx="1917128" cy="130004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baseline="0" dirty="0" smtClean="0">
              <a:solidFill>
                <a:srgbClr val="0071A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National Partners </a:t>
          </a:r>
          <a:endParaRPr lang="en-CA" sz="2400" b="1" kern="1200" baseline="0" dirty="0">
            <a:solidFill>
              <a:srgbClr val="0071A4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988184" y="2600096"/>
        <a:ext cx="1917128" cy="1300048"/>
      </dsp:txXfrm>
    </dsp:sp>
    <dsp:sp modelId="{871AB179-F608-474B-84EA-9A2A1A7A89E7}">
      <dsp:nvSpPr>
        <dsp:cNvPr id="0" name=""/>
        <dsp:cNvSpPr/>
      </dsp:nvSpPr>
      <dsp:spPr>
        <a:xfrm>
          <a:off x="3315804" y="1662955"/>
          <a:ext cx="1804356" cy="1804577"/>
        </a:xfrm>
        <a:prstGeom prst="ellipse">
          <a:avLst/>
        </a:prstGeom>
        <a:solidFill>
          <a:srgbClr val="387C2C">
            <a:alpha val="49804"/>
          </a:srgbClr>
        </a:solidFill>
        <a:ln w="12700" cap="flat" cmpd="sng" algn="ctr">
          <a:solidFill>
            <a:srgbClr val="C8E59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47F86A8-9582-4BB0-834C-987396849B5E}">
      <dsp:nvSpPr>
        <dsp:cNvPr id="0" name=""/>
        <dsp:cNvSpPr/>
      </dsp:nvSpPr>
      <dsp:spPr>
        <a:xfrm>
          <a:off x="1138547" y="1051102"/>
          <a:ext cx="1954719" cy="121706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baseline="0" dirty="0" smtClean="0">
              <a:solidFill>
                <a:srgbClr val="0071A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International Partners </a:t>
          </a:r>
          <a:endParaRPr lang="en-CA" sz="2400" b="1" kern="1200" baseline="0" dirty="0">
            <a:solidFill>
              <a:srgbClr val="0071A4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1138547" y="1051102"/>
        <a:ext cx="1954719" cy="1217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F4100-278B-41F7-B325-823EB4D92E10}" type="datetimeFigureOut">
              <a:rPr lang="en-CA" smtClean="0"/>
              <a:t>2017-09-26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2F124-9BAD-436C-8EB6-5FA7C8C059F7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2102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https://www.youtube.com/watch?v=vZwUCBf-_g4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s://www.youtube.com/watch?v=vZwUCBf-_g4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dirty="0" smtClean="0">
                <a:latin typeface="Arial Narrow" panose="020B0606020202030204" pitchFamily="34" charset="0"/>
                <a:hlinkClick r:id="rId3"/>
              </a:rPr>
              <a:t>https://www.youtube.com/watch?v=vZwUCBf-_g4</a:t>
            </a:r>
            <a:r>
              <a:rPr lang="en-CA" sz="1100" dirty="0" smtClean="0">
                <a:latin typeface="Arial Narrow" panose="020B0606020202030204" pitchFamily="34" charset="0"/>
              </a:rPr>
              <a:t>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2F124-9BAD-436C-8EB6-5FA7C8C059F7}" type="slidenum">
              <a:rPr lang="en-CA" smtClean="0"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7292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100" dirty="0" smtClean="0">
                <a:latin typeface="Arial Narrow" panose="020B0606020202030204" pitchFamily="34" charset="0"/>
                <a:hlinkClick r:id="rId3"/>
              </a:rPr>
              <a:t>https://www.youtube.com/watch?v=vZwUCBf-_g4</a:t>
            </a:r>
            <a:r>
              <a:rPr lang="en-CA" sz="1100" dirty="0" smtClean="0">
                <a:latin typeface="Arial Narrow" panose="020B0606020202030204" pitchFamily="34" charset="0"/>
              </a:rPr>
              <a:t>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2F124-9BAD-436C-8EB6-5FA7C8C059F7}" type="slidenum">
              <a:rPr lang="en-CA" smtClean="0"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7729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C01D51-57CA-430D-9685-3E501D05FA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40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340-6946-47E1-A013-BAC3B01EF6F5}" type="datetimeFigureOut">
              <a:rPr lang="en-CA" smtClean="0"/>
              <a:t>2017-09-26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93F-A8C3-4C83-B110-F354990A09C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05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340-6946-47E1-A013-BAC3B01EF6F5}" type="datetimeFigureOut">
              <a:rPr lang="en-CA" smtClean="0"/>
              <a:t>2017-09-26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93F-A8C3-4C83-B110-F354990A09C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63993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340-6946-47E1-A013-BAC3B01EF6F5}" type="datetimeFigureOut">
              <a:rPr lang="en-CA" smtClean="0"/>
              <a:t>2017-09-26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93F-A8C3-4C83-B110-F354990A09C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81504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340-6946-47E1-A013-BAC3B01EF6F5}" type="datetimeFigureOut">
              <a:rPr lang="en-CA" smtClean="0"/>
              <a:t>2017-09-26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93F-A8C3-4C83-B110-F354990A09C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67174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3BD650C-E993-4C37-BDB5-90BD1E598C92}" type="datetimeFigureOut">
              <a:rPr lang="en-US" smtClean="0"/>
              <a:t>9/26/17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5C01D51-57CA-430D-9685-3E501D05FA1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289560" y="1295399"/>
            <a:ext cx="8580120" cy="4969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2pPr marL="808038" indent="-350838">
              <a:buClr>
                <a:srgbClr val="0071A4"/>
              </a:buClr>
              <a:buFont typeface="Wingdings" panose="05000000000000000000" pitchFamily="2" charset="2"/>
              <a:buChar char="§"/>
              <a:defRPr sz="2400"/>
            </a:lvl2pPr>
            <a:lvl3pPr marL="1143000" indent="-334963">
              <a:buClr>
                <a:srgbClr val="0071A4"/>
              </a:buClr>
              <a:buFont typeface="Courier New" panose="02070309020205020404" pitchFamily="49" charset="0"/>
              <a:buChar char="&gt;"/>
              <a:defRPr sz="2400" baseline="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7" name="Picture 2" descr="\\oxfnas\CAO\SCE\COMM TEAM\4 Resources\Corp Identity\Letterhead\RE2050_Lockup_CMYK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354244"/>
            <a:ext cx="2895600" cy="35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416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340-6946-47E1-A013-BAC3B01EF6F5}" type="datetimeFigureOut">
              <a:rPr lang="en-CA" smtClean="0"/>
              <a:t>2017-09-26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93F-A8C3-4C83-B110-F354990A09C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22114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" y="106998"/>
            <a:ext cx="8229600" cy="89884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87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340-6946-47E1-A013-BAC3B01EF6F5}" type="datetimeFigureOut">
              <a:rPr lang="en-CA" smtClean="0"/>
              <a:t>2017-09-26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93F-A8C3-4C83-B110-F354990A09C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279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340-6946-47E1-A013-BAC3B01EF6F5}" type="datetimeFigureOut">
              <a:rPr lang="en-CA" smtClean="0"/>
              <a:t>2017-09-26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93F-A8C3-4C83-B110-F354990A09C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379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340-6946-47E1-A013-BAC3B01EF6F5}" type="datetimeFigureOut">
              <a:rPr lang="en-CA" smtClean="0"/>
              <a:t>2017-09-26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93F-A8C3-4C83-B110-F354990A09C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33366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340-6946-47E1-A013-BAC3B01EF6F5}" type="datetimeFigureOut">
              <a:rPr lang="en-CA" smtClean="0"/>
              <a:t>2017-09-26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93F-A8C3-4C83-B110-F354990A09C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7695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4340-6946-47E1-A013-BAC3B01EF6F5}" type="datetimeFigureOut">
              <a:rPr lang="en-CA" smtClean="0"/>
              <a:t>2017-09-26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2793F-A8C3-4C83-B110-F354990A09CF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3703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microsoft.com/office/2007/relationships/hdphoto" Target="../media/hdphoto1.wdp"/><Relationship Id="rId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3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41" b="11433"/>
          <a:stretch/>
        </p:blipFill>
        <p:spPr bwMode="auto">
          <a:xfrm>
            <a:off x="0" y="1051560"/>
            <a:ext cx="9144000" cy="509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1051560"/>
          </a:xfrm>
          <a:prstGeom prst="rect">
            <a:avLst/>
          </a:prstGeom>
          <a:solidFill>
            <a:srgbClr val="007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5298" y="275062"/>
            <a:ext cx="6744442" cy="568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" y="1295399"/>
            <a:ext cx="8580120" cy="4969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8" y="6264460"/>
            <a:ext cx="2103120" cy="528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7620" y="6264460"/>
            <a:ext cx="9151620" cy="5935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8" y="6294474"/>
            <a:ext cx="2194560" cy="55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0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chemeClr val="bg1"/>
          </a:solidFill>
          <a:latin typeface="Arial Narrow" panose="020B060602020203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 baseline="0">
          <a:solidFill>
            <a:srgbClr val="0071A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65000"/>
          </a:schemeClr>
        </a:buClr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25880"/>
            <a:ext cx="8229600" cy="4800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B4340-6946-47E1-A013-BAC3B01EF6F5}" type="datetimeFigureOut">
              <a:rPr lang="en-CA" smtClean="0"/>
              <a:t>2017-09-26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2793F-A8C3-4C83-B110-F354990A09CF}" type="slidenum">
              <a:rPr lang="en-CA" smtClean="0"/>
              <a:t>‹#›</a:t>
            </a:fld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051560"/>
          </a:xfrm>
          <a:prstGeom prst="rect">
            <a:avLst/>
          </a:prstGeom>
          <a:solidFill>
            <a:srgbClr val="5A8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52400" y="275062"/>
            <a:ext cx="8837340" cy="568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240" y="6245939"/>
            <a:ext cx="2194560" cy="55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3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Clr>
          <a:srgbClr val="5A8F2A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5A8F2A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4" Type="http://schemas.openxmlformats.org/officeDocument/2006/relationships/image" Target="../media/image11.wmf"/><Relationship Id="rId5" Type="http://schemas.openxmlformats.org/officeDocument/2006/relationships/image" Target="../media/image12.wmf"/><Relationship Id="rId6" Type="http://schemas.openxmlformats.org/officeDocument/2006/relationships/image" Target="../media/image13.wmf"/><Relationship Id="rId7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/>
          <a:stretch/>
        </p:blipFill>
        <p:spPr bwMode="auto">
          <a:xfrm>
            <a:off x="0" y="-1"/>
            <a:ext cx="9144000" cy="588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04800" y="4287838"/>
            <a:ext cx="5977217" cy="1317625"/>
          </a:xfrm>
        </p:spPr>
        <p:txBody>
          <a:bodyPr>
            <a:noAutofit/>
          </a:bodyPr>
          <a:lstStyle/>
          <a:p>
            <a:pPr algn="l"/>
            <a:r>
              <a:rPr lang="en-US" sz="2600" dirty="0" smtClean="0">
                <a:latin typeface="Arial" panose="020B0604020202020204" pitchFamily="34" charset="0"/>
              </a:rPr>
              <a:t>Jay Heaman</a:t>
            </a:r>
            <a:br>
              <a:rPr lang="en-US" sz="2600" dirty="0" smtClean="0">
                <a:latin typeface="Arial" panose="020B0604020202020204" pitchFamily="34" charset="0"/>
              </a:rPr>
            </a:br>
            <a:r>
              <a:rPr lang="en-US" sz="2600" dirty="0" smtClean="0">
                <a:latin typeface="Arial" panose="020B0604020202020204" pitchFamily="34" charset="0"/>
              </a:rPr>
              <a:t>Manager, Strategic Initiatives</a:t>
            </a:r>
            <a:br>
              <a:rPr lang="en-US" sz="2600" dirty="0" smtClean="0">
                <a:latin typeface="Arial" panose="020B0604020202020204" pitchFamily="34" charset="0"/>
              </a:rPr>
            </a:br>
            <a:r>
              <a:rPr lang="en-US" sz="2600" dirty="0" smtClean="0">
                <a:latin typeface="Arial" panose="020B0604020202020204" pitchFamily="34" charset="0"/>
              </a:rPr>
              <a:t>Oxford County, Ontario Canada</a:t>
            </a:r>
            <a:endParaRPr lang="en-CA" sz="2600" b="1" dirty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20073" y="5932821"/>
            <a:ext cx="5857143" cy="1299252"/>
          </a:xfrm>
        </p:spPr>
        <p:txBody>
          <a:bodyPr>
            <a:normAutofit/>
          </a:bodyPr>
          <a:lstStyle/>
          <a:p>
            <a:pPr algn="l">
              <a:lnSpc>
                <a:spcPct val="60000"/>
              </a:lnSpc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Renewable Cities 2017</a:t>
            </a:r>
          </a:p>
          <a:p>
            <a:pPr algn="l">
              <a:lnSpc>
                <a:spcPct val="60000"/>
              </a:lnSpc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Building Blocks for a 100%RE Transformation</a:t>
            </a:r>
            <a:endParaRPr lang="en-CA" sz="2000" b="1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217" y="5932821"/>
            <a:ext cx="2971800" cy="74676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0062" y="3443326"/>
            <a:ext cx="8603876" cy="9844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baseline="0">
                <a:solidFill>
                  <a:srgbClr val="005A84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5400" cap="all" dirty="0" smtClean="0">
                <a:solidFill>
                  <a:schemeClr val="bg1"/>
                </a:solidFill>
              </a:rPr>
              <a:t>Our transition to 100% renewable energy</a:t>
            </a:r>
            <a:endParaRPr lang="en-CA" sz="4000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0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9321" y="177652"/>
            <a:ext cx="8293393" cy="568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 smtClean="0">
                <a:latin typeface="+mn-lt"/>
              </a:rPr>
              <a:t>Early 2016 – 100% RE planning</a:t>
            </a:r>
            <a:endParaRPr lang="en-CA" sz="36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8094"/>
            <a:ext cx="9110906" cy="513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0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oxfnas\CAO\SCE\COMM TEAM\2 Client files\2016\CAO\Strategic Initiatives\100 RE\Graphics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82" y="1443673"/>
            <a:ext cx="3200877" cy="414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69" y="2141303"/>
            <a:ext cx="3646806" cy="27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520" y="6231469"/>
            <a:ext cx="2862181" cy="54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9321" y="177652"/>
            <a:ext cx="8293393" cy="568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 smtClean="0">
                <a:latin typeface="+mn-lt"/>
              </a:rPr>
              <a:t>Early 2016 – 100% RE planning</a:t>
            </a:r>
            <a:endParaRPr lang="en-CA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651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526" y="1443673"/>
            <a:ext cx="3199989" cy="414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469" y="2203645"/>
            <a:ext cx="3646806" cy="2622261"/>
          </a:xfrm>
          <a:prstGeom prst="rect">
            <a:avLst/>
          </a:prstGeom>
          <a:noFill/>
          <a:ln w="793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 descr="L:\1 Logos\Future Oxford\Zero Waste Oxford\ZeroWasteOx Logo_v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81" y="6256476"/>
            <a:ext cx="2440480" cy="58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9321" y="177652"/>
            <a:ext cx="8293393" cy="568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600" dirty="0" smtClean="0">
                <a:latin typeface="+mn-lt"/>
              </a:rPr>
              <a:t>Early 2016 – 100% RE planning</a:t>
            </a:r>
            <a:endParaRPr lang="en-CA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58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16" y="118043"/>
            <a:ext cx="6744442" cy="568715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dirty="0" smtClean="0">
                <a:latin typeface="+mn-lt"/>
              </a:rPr>
              <a:t>Summer 2016 - implementation</a:t>
            </a:r>
            <a:endParaRPr lang="en-CA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Identify components:</a:t>
            </a:r>
          </a:p>
          <a:p>
            <a:pPr lvl="1"/>
            <a:r>
              <a:rPr lang="en-US" dirty="0" smtClean="0">
                <a:solidFill>
                  <a:srgbClr val="387C2C"/>
                </a:solidFill>
              </a:rPr>
              <a:t>Transportation, Buildings, Electricity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Establish Baseline:</a:t>
            </a:r>
          </a:p>
          <a:p>
            <a:pPr lvl="1"/>
            <a:r>
              <a:rPr lang="en-US" b="0" dirty="0" smtClean="0">
                <a:solidFill>
                  <a:srgbClr val="387C2C"/>
                </a:solidFill>
              </a:rPr>
              <a:t>Create as close to ‘real-time’ as possible (IESO Smart metering data, for example)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Create Pilot Projects:</a:t>
            </a:r>
          </a:p>
          <a:p>
            <a:pPr lvl="1"/>
            <a:r>
              <a:rPr lang="en-US" b="0" dirty="0" smtClean="0">
                <a:solidFill>
                  <a:srgbClr val="387C2C"/>
                </a:solidFill>
              </a:rPr>
              <a:t>Engage stakeholders through pilots, innovation cluster discussion and research through to implementation</a:t>
            </a:r>
            <a:endParaRPr lang="en-CA" b="0" dirty="0">
              <a:solidFill>
                <a:srgbClr val="387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16" y="118043"/>
            <a:ext cx="7194266" cy="568715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+mn-lt"/>
              </a:rPr>
              <a:t>Fall 2016 – </a:t>
            </a:r>
            <a:r>
              <a:rPr lang="en-US" dirty="0" err="1" smtClean="0">
                <a:latin typeface="+mn-lt"/>
              </a:rPr>
              <a:t>baseload</a:t>
            </a:r>
            <a:r>
              <a:rPr lang="en-US" dirty="0" smtClean="0">
                <a:latin typeface="+mn-lt"/>
              </a:rPr>
              <a:t> energy information</a:t>
            </a:r>
            <a:endParaRPr lang="en-CA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6758"/>
            <a:ext cx="9214338" cy="617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1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64" y="83128"/>
            <a:ext cx="8795776" cy="76065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+mn-lt"/>
              </a:rPr>
              <a:t>Ensuring we maintain a consistent approach globally</a:t>
            </a:r>
            <a:endParaRPr lang="en-CA" sz="2400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25236"/>
            <a:ext cx="4250482" cy="511694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65" y="1295399"/>
            <a:ext cx="4468535" cy="453547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Right Brace 6"/>
          <p:cNvSpPr/>
          <p:nvPr/>
        </p:nvSpPr>
        <p:spPr>
          <a:xfrm>
            <a:off x="4250482" y="1025236"/>
            <a:ext cx="497009" cy="5033819"/>
          </a:xfrm>
          <a:prstGeom prst="rightBrace">
            <a:avLst/>
          </a:prstGeom>
          <a:gradFill>
            <a:gsLst>
              <a:gs pos="0">
                <a:srgbClr val="C19349"/>
              </a:gs>
              <a:gs pos="43000">
                <a:srgbClr val="A1995A"/>
              </a:gs>
              <a:gs pos="70000">
                <a:srgbClr val="544C53"/>
              </a:gs>
              <a:gs pos="100000">
                <a:srgbClr val="2E5576"/>
              </a:gs>
            </a:gsLst>
            <a:lin ang="8100000" scaled="1"/>
          </a:gradFill>
          <a:ln w="34925"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782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64" y="275062"/>
            <a:ext cx="8795776" cy="56871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Ensuring we maintain a consistent approach globally</a:t>
            </a:r>
            <a:endParaRPr lang="en-C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6560"/>
            <a:ext cx="9144000" cy="51435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813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964" y="275062"/>
            <a:ext cx="8795776" cy="56871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Ensuring we maintain a consistent approach globally</a:t>
            </a:r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205" y="1010120"/>
            <a:ext cx="4250482" cy="513332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65" y="1295399"/>
            <a:ext cx="4468535" cy="4535479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4" name="Curved Connector 3"/>
          <p:cNvCxnSpPr/>
          <p:nvPr/>
        </p:nvCxnSpPr>
        <p:spPr>
          <a:xfrm rot="16200000" flipH="1">
            <a:off x="4001376" y="1322831"/>
            <a:ext cx="2685474" cy="2630609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>
            <a:off x="4028808" y="1828800"/>
            <a:ext cx="2076428" cy="92364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4028808" y="2253673"/>
            <a:ext cx="1485301" cy="517236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4028808" y="2769860"/>
            <a:ext cx="1882465" cy="573704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>
            <a:off x="4028808" y="3222530"/>
            <a:ext cx="1937883" cy="268815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>
            <a:off x="3943927" y="3576780"/>
            <a:ext cx="2419928" cy="556013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flipV="1">
            <a:off x="4028808" y="2638135"/>
            <a:ext cx="2630610" cy="1216651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flipV="1">
            <a:off x="4028808" y="2769860"/>
            <a:ext cx="2510537" cy="1430495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flipV="1">
            <a:off x="3943927" y="1874982"/>
            <a:ext cx="3173679" cy="2696775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flipV="1">
            <a:off x="3943927" y="3356937"/>
            <a:ext cx="3103418" cy="1604370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flipV="1">
            <a:off x="4028808" y="3364389"/>
            <a:ext cx="2242683" cy="2086607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flipV="1">
            <a:off x="4028808" y="4147216"/>
            <a:ext cx="3360283" cy="1729844"/>
          </a:xfrm>
          <a:prstGeom prst="curvedConnector3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5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57" y="92364"/>
            <a:ext cx="9089507" cy="731555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dirty="0" smtClean="0">
                <a:latin typeface="+mn-lt"/>
              </a:rPr>
              <a:t>The genesis of a community sustainability plan</a:t>
            </a:r>
            <a:br>
              <a:rPr lang="en-US" dirty="0" smtClean="0">
                <a:latin typeface="+mn-lt"/>
              </a:rPr>
            </a:br>
            <a:endParaRPr lang="en-CA" dirty="0"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55687"/>
            <a:ext cx="9144000" cy="507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43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L:\1 Logos\Future Oxford\Zero Waste Oxford\ZeroWasteOx Logo_v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81" y="6256476"/>
            <a:ext cx="2440480" cy="58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COMM TEAM\4 Resources\Graphics &amp; images\Logos\Programs\Future Oxford\Future Oxford\FutureOx Logo_TAG_v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" y="930910"/>
            <a:ext cx="5021580" cy="150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:\COMM TEAM\4 Resources\Graphics &amp; images\Graphics\Future Oxford\Graphics\DIAGRAM Sustainability Plan 2015102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0" y="1082040"/>
            <a:ext cx="4991837" cy="50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6857" y="92364"/>
            <a:ext cx="9089507" cy="731555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dirty="0" smtClean="0">
                <a:latin typeface="+mn-lt"/>
              </a:rPr>
              <a:t>The genesis of a community sustainability plan</a:t>
            </a:r>
            <a:br>
              <a:rPr lang="en-US" dirty="0" smtClean="0">
                <a:latin typeface="+mn-lt"/>
              </a:rPr>
            </a:br>
            <a:endParaRPr lang="en-C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218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COMM TEAM\4 Resources\Graphics &amp; images\Logos\Programs\Future Oxford\Community Oxford\CommunityOxford_v01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4755882"/>
            <a:ext cx="5074921" cy="56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COMM TEAM\4 Resources\Graphics &amp; images\Logos\Programs\Future Oxford\Economy Oxford\EconomyOx Logo_v01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19" y="2393045"/>
            <a:ext cx="4382017" cy="54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:\COMM TEAM\4 Resources\Graphics &amp; images\Logos\Programs\Future Oxford\Smart Energy Oxford\No tagline\SmartEnergyOxford_v04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2704355"/>
            <a:ext cx="5380601" cy="102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K:\COMM TEAM\4 Resources\Graphics &amp; images\Logos\Programs\Future Oxford\Environment Oxford\EnvironmentOx Logo_v01.e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496737"/>
            <a:ext cx="5220217" cy="43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:\COMM TEAM\4 Resources\Graphics &amp; images\Logos\Programs\Future Oxford\Reforest Oxford\Wordmark only\Reforest Oxford Logo_v01.e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37" y="1154467"/>
            <a:ext cx="4353564" cy="94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K:\COMM TEAM\4 Resources\Graphics &amp; images\Logos\Programs\Future Oxford\Zero Waste Oxford\ZeroWasteOx Logo_v01.ep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80" y="3991026"/>
            <a:ext cx="4892040" cy="44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46857" y="92364"/>
            <a:ext cx="9089507" cy="731555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+mn-lt"/>
              </a:rPr>
              <a:t/>
            </a:r>
            <a:br>
              <a:rPr lang="en-US" sz="2400" dirty="0" smtClean="0">
                <a:latin typeface="+mn-lt"/>
              </a:rPr>
            </a:br>
            <a:r>
              <a:rPr lang="en-US" dirty="0" smtClean="0">
                <a:latin typeface="+mn-lt"/>
              </a:rPr>
              <a:t>The genesis of a community sustainability plan</a:t>
            </a:r>
            <a:br>
              <a:rPr lang="en-US" dirty="0" smtClean="0">
                <a:latin typeface="+mn-lt"/>
              </a:rPr>
            </a:br>
            <a:endParaRPr lang="en-CA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58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62" y="191934"/>
            <a:ext cx="8385756" cy="568715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+mn-lt"/>
              </a:rPr>
              <a:t>Creating a network of support</a:t>
            </a:r>
            <a:endParaRPr lang="en-CA" sz="3600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-446117" y="676102"/>
          <a:ext cx="9494521" cy="553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17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28" y="0"/>
            <a:ext cx="9045171" cy="738054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latin typeface="+mn-lt"/>
              </a:rPr>
              <a:t>100% renewable energy by 2050 Motion of council</a:t>
            </a:r>
            <a:endParaRPr lang="en-CA" dirty="0">
              <a:latin typeface="+mn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6"/>
          <a:stretch/>
        </p:blipFill>
        <p:spPr bwMode="auto">
          <a:xfrm>
            <a:off x="-30480" y="738054"/>
            <a:ext cx="9188160" cy="544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" y="2983344"/>
            <a:ext cx="2352494" cy="220656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4305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27576" y="153750"/>
            <a:ext cx="8385757" cy="566686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+mn-lt"/>
              </a:rPr>
              <a:t>Fall 2015 – Kassel 100% RE forum</a:t>
            </a:r>
            <a:endParaRPr lang="en-CA" sz="36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436"/>
            <a:ext cx="9206345" cy="6137564"/>
          </a:xfrm>
        </p:spPr>
      </p:pic>
    </p:spTree>
    <p:extLst>
      <p:ext uri="{BB962C8B-B14F-4D97-AF65-F5344CB8AC3E}">
        <p14:creationId xmlns:p14="http://schemas.microsoft.com/office/powerpoint/2010/main" val="216916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3887"/>
            <a:ext cx="8385757" cy="566686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+mn-lt"/>
              </a:rPr>
              <a:t>Fall 2015 – Kassel 100% RE forum</a:t>
            </a:r>
            <a:endParaRPr lang="en-CA" sz="3600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4" y="2740436"/>
            <a:ext cx="6234545" cy="4130648"/>
          </a:xfrm>
          <a:effectLst>
            <a:softEdge rad="1524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1146"/>
            <a:ext cx="6105236" cy="3849312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80171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66800"/>
            <a:ext cx="4326393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185" y="1783080"/>
            <a:ext cx="6767813" cy="387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" y="63887"/>
            <a:ext cx="8385757" cy="566686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+mn-lt"/>
              </a:rPr>
              <a:t>Fall 2015 – Kassel 100% RE forum</a:t>
            </a:r>
            <a:endParaRPr lang="en-CA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956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wif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35B3D"/>
      </a:accent1>
      <a:accent2>
        <a:srgbClr val="ED7D31"/>
      </a:accent2>
      <a:accent3>
        <a:srgbClr val="FFC000"/>
      </a:accent3>
      <a:accent4>
        <a:srgbClr val="262626"/>
      </a:accent4>
      <a:accent5>
        <a:srgbClr val="3F3F3F"/>
      </a:accent5>
      <a:accent6>
        <a:srgbClr val="595959"/>
      </a:accent6>
      <a:hlink>
        <a:srgbClr val="7F7F7F"/>
      </a:hlink>
      <a:folHlink>
        <a:srgbClr val="A5A5A5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9140</TotalTime>
  <Words>178</Words>
  <Application>Microsoft Macintosh PowerPoint</Application>
  <PresentationFormat>On-screen Show (4:3)</PresentationFormat>
  <Paragraphs>39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 Narrow</vt:lpstr>
      <vt:lpstr>Calibri</vt:lpstr>
      <vt:lpstr>Courier New</vt:lpstr>
      <vt:lpstr>Wingdings</vt:lpstr>
      <vt:lpstr>Arial</vt:lpstr>
      <vt:lpstr>Office Theme</vt:lpstr>
      <vt:lpstr>Custom Design</vt:lpstr>
      <vt:lpstr>Jay Heaman Manager, Strategic Initiatives Oxford County, Ontario Canada</vt:lpstr>
      <vt:lpstr> The genesis of a community sustainability plan </vt:lpstr>
      <vt:lpstr> The genesis of a community sustainability plan </vt:lpstr>
      <vt:lpstr> The genesis of a community sustainability plan </vt:lpstr>
      <vt:lpstr>Creating a network of support</vt:lpstr>
      <vt:lpstr>100% renewable energy by 2050 Motion of council</vt:lpstr>
      <vt:lpstr>Fall 2015 – Kassel 100% RE forum</vt:lpstr>
      <vt:lpstr>Fall 2015 – Kassel 100% RE forum</vt:lpstr>
      <vt:lpstr>Fall 2015 – Kassel 100% RE forum</vt:lpstr>
      <vt:lpstr>PowerPoint Presentation</vt:lpstr>
      <vt:lpstr>PowerPoint Presentation</vt:lpstr>
      <vt:lpstr>PowerPoint Presentation</vt:lpstr>
      <vt:lpstr> Summer 2016 - implementation</vt:lpstr>
      <vt:lpstr>Fall 2016 – baseload energy information</vt:lpstr>
      <vt:lpstr>Ensuring we maintain a consistent approach globally</vt:lpstr>
      <vt:lpstr>Ensuring we maintain a consistent approach globally</vt:lpstr>
      <vt:lpstr>Ensuring we maintain a consistent approach globally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</dc:creator>
  <cp:lastModifiedBy>Microsoft Office User</cp:lastModifiedBy>
  <cp:revision>508</cp:revision>
  <cp:lastPrinted>2016-09-20T19:55:28Z</cp:lastPrinted>
  <dcterms:created xsi:type="dcterms:W3CDTF">2014-07-07T01:44:41Z</dcterms:created>
  <dcterms:modified xsi:type="dcterms:W3CDTF">2017-09-26T19:13:03Z</dcterms:modified>
</cp:coreProperties>
</file>