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0" r:id="rId2"/>
    <p:sldId id="278" r:id="rId3"/>
    <p:sldId id="285" r:id="rId4"/>
    <p:sldId id="263" r:id="rId5"/>
    <p:sldId id="287" r:id="rId6"/>
    <p:sldId id="281" r:id="rId7"/>
    <p:sldId id="279" r:id="rId8"/>
    <p:sldId id="276" r:id="rId9"/>
    <p:sldId id="28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62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25" autoAdjust="0"/>
    <p:restoredTop sz="94674"/>
  </p:normalViewPr>
  <p:slideViewPr>
    <p:cSldViewPr>
      <p:cViewPr varScale="1">
        <p:scale>
          <a:sx n="124" d="100"/>
          <a:sy n="124" d="100"/>
        </p:scale>
        <p:origin x="180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18A25C-E70A-46F2-99BB-2CB54EFF55A3}" type="datetimeFigureOut">
              <a:rPr lang="en-US" smtClean="0"/>
              <a:t>9/26/17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9A43E-27B8-4A5E-9982-9E0153F5C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728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Talk about drafts, mold/smelly basements, noise, condensation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9A43E-27B8-4A5E-9982-9E0153F5C1D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215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Benefit slides to come…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9A43E-27B8-4A5E-9982-9E0153F5C1D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246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9A43E-27B8-4A5E-9982-9E0153F5C1D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301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35C0A-4ACA-4692-9690-1BEE1BB68F91}" type="datetimeFigureOut">
              <a:rPr lang="en-US" smtClean="0"/>
              <a:pPr/>
              <a:t>9/26/17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FF1D7-40F6-4DE8-A03D-55C867F3A4F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35C0A-4ACA-4692-9690-1BEE1BB68F91}" type="datetimeFigureOut">
              <a:rPr lang="en-US" smtClean="0"/>
              <a:pPr/>
              <a:t>9/26/17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FF1D7-40F6-4DE8-A03D-55C867F3A4F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35C0A-4ACA-4692-9690-1BEE1BB68F91}" type="datetimeFigureOut">
              <a:rPr lang="en-US" smtClean="0"/>
              <a:pPr/>
              <a:t>9/26/17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FF1D7-40F6-4DE8-A03D-55C867F3A4F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35C0A-4ACA-4692-9690-1BEE1BB68F91}" type="datetimeFigureOut">
              <a:rPr lang="en-US" smtClean="0"/>
              <a:pPr/>
              <a:t>9/26/17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FF1D7-40F6-4DE8-A03D-55C867F3A4F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35C0A-4ACA-4692-9690-1BEE1BB68F91}" type="datetimeFigureOut">
              <a:rPr lang="en-US" smtClean="0"/>
              <a:pPr/>
              <a:t>9/26/17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FF1D7-40F6-4DE8-A03D-55C867F3A4F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35C0A-4ACA-4692-9690-1BEE1BB68F91}" type="datetimeFigureOut">
              <a:rPr lang="en-US" smtClean="0"/>
              <a:pPr/>
              <a:t>9/26/17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FF1D7-40F6-4DE8-A03D-55C867F3A4F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35C0A-4ACA-4692-9690-1BEE1BB68F91}" type="datetimeFigureOut">
              <a:rPr lang="en-US" smtClean="0"/>
              <a:pPr/>
              <a:t>9/26/17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FF1D7-40F6-4DE8-A03D-55C867F3A4F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35C0A-4ACA-4692-9690-1BEE1BB68F91}" type="datetimeFigureOut">
              <a:rPr lang="en-US" smtClean="0"/>
              <a:pPr/>
              <a:t>9/26/17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FF1D7-40F6-4DE8-A03D-55C867F3A4F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35C0A-4ACA-4692-9690-1BEE1BB68F91}" type="datetimeFigureOut">
              <a:rPr lang="en-US" smtClean="0"/>
              <a:pPr/>
              <a:t>9/26/17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FF1D7-40F6-4DE8-A03D-55C867F3A4F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35C0A-4ACA-4692-9690-1BEE1BB68F91}" type="datetimeFigureOut">
              <a:rPr lang="en-US" smtClean="0"/>
              <a:pPr/>
              <a:t>9/26/17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FF1D7-40F6-4DE8-A03D-55C867F3A4F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35C0A-4ACA-4692-9690-1BEE1BB68F91}" type="datetimeFigureOut">
              <a:rPr lang="en-US" smtClean="0"/>
              <a:pPr/>
              <a:t>9/26/17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FF1D7-40F6-4DE8-A03D-55C867F3A4F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bg2">
              <a:lumMod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35C0A-4ACA-4692-9690-1BEE1BB68F91}" type="datetimeFigureOut">
              <a:rPr lang="en-US" smtClean="0"/>
              <a:pPr/>
              <a:t>9/26/17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FF1D7-40F6-4DE8-A03D-55C867F3A4FE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2656189"/>
          </a:xfrm>
          <a:solidFill>
            <a:srgbClr val="646214"/>
          </a:solidFill>
        </p:spPr>
        <p:txBody>
          <a:bodyPr>
            <a:normAutofit/>
          </a:bodyPr>
          <a:lstStyle/>
          <a:p>
            <a:r>
              <a:rPr lang="en-CA" sz="3600" dirty="0">
                <a:solidFill>
                  <a:schemeClr val="bg1"/>
                </a:solidFill>
              </a:rPr>
              <a:t>Step Code and Net Zero Energy Housing</a:t>
            </a:r>
            <a:br>
              <a:rPr lang="en-CA" sz="3600" dirty="0">
                <a:solidFill>
                  <a:schemeClr val="bg1"/>
                </a:solidFill>
              </a:rPr>
            </a:br>
            <a:r>
              <a:rPr lang="en-CA" sz="2000" dirty="0">
                <a:solidFill>
                  <a:schemeClr val="bg1"/>
                </a:solidFill>
              </a:rPr>
              <a:t>Presented by Bob Deeks| President RDC Fine Homes</a:t>
            </a:r>
            <a:br>
              <a:rPr lang="en-CA" sz="2000" dirty="0">
                <a:solidFill>
                  <a:schemeClr val="bg1"/>
                </a:solidFill>
              </a:rPr>
            </a:br>
            <a:r>
              <a:rPr lang="en-CA" sz="2000" dirty="0">
                <a:solidFill>
                  <a:schemeClr val="bg1"/>
                </a:solidFill>
              </a:rPr>
              <a:t>For Renewable Cities Energy Step Code Session| May 18, 2017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4797152"/>
            <a:ext cx="6400800" cy="1752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95638" cy="2130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638" y="-1"/>
            <a:ext cx="3195638" cy="21304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276" y="-2"/>
            <a:ext cx="2752724" cy="21304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97152"/>
            <a:ext cx="3050691" cy="20337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691" y="4797152"/>
            <a:ext cx="3050691" cy="20337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224" y="4790188"/>
            <a:ext cx="3055776" cy="203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765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305066"/>
          </a:xfrm>
          <a:solidFill>
            <a:srgbClr val="646214"/>
          </a:solidFill>
        </p:spPr>
        <p:txBody>
          <a:bodyPr>
            <a:normAutofit/>
          </a:bodyPr>
          <a:lstStyle/>
          <a:p>
            <a:r>
              <a:rPr lang="en-CA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Housing technology has come a long way!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4088" y="2310336"/>
            <a:ext cx="3312368" cy="4525963"/>
          </a:xfrm>
        </p:spPr>
        <p:txBody>
          <a:bodyPr/>
          <a:lstStyle/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Do you want a home built to the standards of the past…</a:t>
            </a:r>
          </a:p>
        </p:txBody>
      </p:sp>
      <p:pic>
        <p:nvPicPr>
          <p:cNvPr id="5" name="Picture 2" descr="C:\Users\Main\AppData\Local\Microsoft\Windows\Temporary Internet Files\Content.Outlook\CKB8JE1X\ur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2305066"/>
            <a:ext cx="5249078" cy="4536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47157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305066"/>
          </a:xfrm>
          <a:solidFill>
            <a:srgbClr val="646214"/>
          </a:solidFill>
        </p:spPr>
        <p:txBody>
          <a:bodyPr>
            <a:normAutofit/>
          </a:bodyPr>
          <a:lstStyle/>
          <a:p>
            <a:r>
              <a:rPr lang="en-CA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new home should represent the best of today’s technology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4088" y="2310336"/>
            <a:ext cx="3312368" cy="4525963"/>
          </a:xfrm>
        </p:spPr>
        <p:txBody>
          <a:bodyPr/>
          <a:lstStyle/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Or the home of the future built today:</a:t>
            </a:r>
          </a:p>
          <a:p>
            <a:r>
              <a:rPr lang="en-CA" dirty="0"/>
              <a:t>Comfortable</a:t>
            </a:r>
          </a:p>
          <a:p>
            <a:r>
              <a:rPr lang="en-CA" dirty="0"/>
              <a:t>Healthy</a:t>
            </a:r>
          </a:p>
          <a:p>
            <a:r>
              <a:rPr lang="en-CA" dirty="0"/>
              <a:t>Quiet</a:t>
            </a:r>
          </a:p>
          <a:p>
            <a:r>
              <a:rPr lang="en-CA" dirty="0"/>
              <a:t>Durable</a:t>
            </a:r>
          </a:p>
          <a:p>
            <a:r>
              <a:rPr lang="en-CA" dirty="0"/>
              <a:t>Energy Efficient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90" y="2996952"/>
            <a:ext cx="4038600" cy="2692400"/>
          </a:xfrm>
        </p:spPr>
      </p:pic>
    </p:spTree>
    <p:extLst>
      <p:ext uri="{BB962C8B-B14F-4D97-AF65-F5344CB8AC3E}">
        <p14:creationId xmlns:p14="http://schemas.microsoft.com/office/powerpoint/2010/main" val="2457399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305066"/>
          </a:xfrm>
          <a:solidFill>
            <a:srgbClr val="646214"/>
          </a:solidFill>
        </p:spPr>
        <p:txBody>
          <a:bodyPr>
            <a:normAutofit/>
          </a:bodyPr>
          <a:lstStyle/>
          <a:p>
            <a:r>
              <a:rPr lang="en-CA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Opportunities in Todays Market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4088" y="2310336"/>
            <a:ext cx="3312368" cy="4525963"/>
          </a:xfrm>
        </p:spPr>
        <p:txBody>
          <a:bodyPr>
            <a:normAutofit/>
          </a:bodyPr>
          <a:lstStyle/>
          <a:p>
            <a:endParaRPr lang="en-CA" sz="2000" dirty="0"/>
          </a:p>
          <a:p>
            <a:endParaRPr lang="en-CA" sz="2000" dirty="0"/>
          </a:p>
          <a:p>
            <a:r>
              <a:rPr lang="en-CA" sz="2000" dirty="0"/>
              <a:t>Step Code offers a phased approach to achieve Net Zero</a:t>
            </a:r>
          </a:p>
          <a:p>
            <a:r>
              <a:rPr lang="en-CA" sz="2000" dirty="0"/>
              <a:t>Generally aligned with current certification options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7849" y="2636912"/>
            <a:ext cx="4932040" cy="344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017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305066"/>
          </a:xfrm>
          <a:solidFill>
            <a:srgbClr val="646214"/>
          </a:solidFill>
        </p:spPr>
        <p:txBody>
          <a:bodyPr>
            <a:normAutofit/>
          </a:bodyPr>
          <a:lstStyle/>
          <a:p>
            <a:r>
              <a:rPr lang="en-CA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Programs in place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4088" y="2310336"/>
            <a:ext cx="3312368" cy="4525963"/>
          </a:xfrm>
        </p:spPr>
        <p:txBody>
          <a:bodyPr>
            <a:normAutofit/>
          </a:bodyPr>
          <a:lstStyle/>
          <a:p>
            <a:endParaRPr lang="en-CA" sz="2000" dirty="0"/>
          </a:p>
          <a:p>
            <a:endParaRPr lang="en-CA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2623" y="2353359"/>
            <a:ext cx="7887809" cy="442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249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305066"/>
          </a:xfrm>
          <a:solidFill>
            <a:srgbClr val="646214"/>
          </a:solidFill>
        </p:spPr>
        <p:txBody>
          <a:bodyPr>
            <a:normAutofit/>
          </a:bodyPr>
          <a:lstStyle/>
          <a:p>
            <a:r>
              <a:rPr lang="en-CA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Market Demand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016" y="2359421"/>
            <a:ext cx="3960440" cy="4525963"/>
          </a:xfrm>
        </p:spPr>
        <p:txBody>
          <a:bodyPr/>
          <a:lstStyle/>
          <a:p>
            <a:pPr marL="0" indent="0">
              <a:buNone/>
            </a:pPr>
            <a:endParaRPr lang="en-CA" sz="2000" dirty="0"/>
          </a:p>
          <a:p>
            <a:pPr marL="0" indent="0">
              <a:buNone/>
            </a:pPr>
            <a:endParaRPr lang="en-CA" sz="2000" dirty="0"/>
          </a:p>
          <a:p>
            <a:pPr marL="0" indent="0">
              <a:buNone/>
            </a:pPr>
            <a:r>
              <a:rPr lang="en-CA" sz="2400" dirty="0"/>
              <a:t>CHBA 2016 New Home Buyer Survey:</a:t>
            </a:r>
          </a:p>
          <a:p>
            <a:pPr marL="0" indent="0">
              <a:buNone/>
            </a:pPr>
            <a:r>
              <a:rPr lang="en-CA" sz="2000" dirty="0"/>
              <a:t>Out of the top 10 must haves 4     were for energy efficiency</a:t>
            </a:r>
          </a:p>
          <a:p>
            <a:pPr marL="0" indent="0">
              <a:buNone/>
            </a:pPr>
            <a:r>
              <a:rPr lang="en-CA" sz="2000" b="1" dirty="0"/>
              <a:t>#2 Energy efficient appliances</a:t>
            </a:r>
          </a:p>
          <a:p>
            <a:pPr marL="0" indent="0">
              <a:buNone/>
            </a:pPr>
            <a:r>
              <a:rPr lang="en-CA" sz="2000" b="1" dirty="0"/>
              <a:t>#3 Energy efficient windows</a:t>
            </a:r>
          </a:p>
          <a:p>
            <a:pPr marL="0" indent="0">
              <a:buNone/>
            </a:pPr>
            <a:r>
              <a:rPr lang="en-CA" sz="2000" b="1" dirty="0"/>
              <a:t>#5 Overall energy efficiency</a:t>
            </a:r>
          </a:p>
          <a:p>
            <a:pPr marL="0" indent="0">
              <a:buNone/>
            </a:pPr>
            <a:r>
              <a:rPr lang="en-CA" sz="2000" b="1" dirty="0"/>
              <a:t>#10 HRV/ERV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24944"/>
            <a:ext cx="4320480" cy="2880320"/>
          </a:xfrm>
        </p:spPr>
      </p:pic>
    </p:spTree>
    <p:extLst>
      <p:ext uri="{BB962C8B-B14F-4D97-AF65-F5344CB8AC3E}">
        <p14:creationId xmlns:p14="http://schemas.microsoft.com/office/powerpoint/2010/main" val="3842607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305066"/>
          </a:xfrm>
          <a:solidFill>
            <a:srgbClr val="646214"/>
          </a:solidFill>
        </p:spPr>
        <p:txBody>
          <a:bodyPr>
            <a:normAutofit/>
          </a:bodyPr>
          <a:lstStyle/>
          <a:p>
            <a:r>
              <a:rPr lang="en-CA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Transformation Barriers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067944" y="2336296"/>
            <a:ext cx="4902696" cy="4525963"/>
          </a:xfrm>
        </p:spPr>
        <p:txBody>
          <a:bodyPr/>
          <a:lstStyle/>
          <a:p>
            <a:endParaRPr lang="en-CA" dirty="0"/>
          </a:p>
          <a:p>
            <a:endParaRPr lang="en-CA" sz="2400" dirty="0"/>
          </a:p>
          <a:p>
            <a:pPr marL="0" indent="0">
              <a:buNone/>
            </a:pPr>
            <a:r>
              <a:rPr lang="en-CA" sz="2400" dirty="0"/>
              <a:t>Working together we can grow the industry:</a:t>
            </a:r>
          </a:p>
          <a:p>
            <a:r>
              <a:rPr lang="en-CA" sz="2400" dirty="0"/>
              <a:t>Capacity</a:t>
            </a:r>
          </a:p>
          <a:p>
            <a:r>
              <a:rPr lang="en-CA" sz="2400" dirty="0"/>
              <a:t>Education</a:t>
            </a:r>
          </a:p>
          <a:p>
            <a:r>
              <a:rPr lang="en-CA" sz="2400" dirty="0"/>
              <a:t>Consumer demand</a:t>
            </a:r>
          </a:p>
          <a:p>
            <a:r>
              <a:rPr lang="en-CA" sz="2400" dirty="0"/>
              <a:t>Incentives</a:t>
            </a:r>
          </a:p>
          <a:p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2360" y="2305066"/>
            <a:ext cx="1086272" cy="4525963"/>
          </a:xfrm>
        </p:spPr>
        <p:txBody>
          <a:bodyPr/>
          <a:lstStyle/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492896"/>
            <a:ext cx="3019425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375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305066"/>
          </a:xfrm>
          <a:solidFill>
            <a:srgbClr val="646214"/>
          </a:solidFill>
        </p:spPr>
        <p:txBody>
          <a:bodyPr>
            <a:normAutofit/>
          </a:bodyPr>
          <a:lstStyle/>
          <a:p>
            <a:r>
              <a:rPr lang="en-CA" dirty="0">
                <a:solidFill>
                  <a:schemeClr val="bg1"/>
                </a:solidFill>
              </a:rPr>
              <a:t>From Here to There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flipH="1">
            <a:off x="8676455" y="2310336"/>
            <a:ext cx="45719" cy="4525963"/>
          </a:xfrm>
        </p:spPr>
        <p:txBody>
          <a:bodyPr/>
          <a:lstStyle/>
          <a:p>
            <a:pPr marL="0" indent="0">
              <a:buNone/>
            </a:pPr>
            <a:endParaRPr lang="en-CA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31031" y="2362429"/>
            <a:ext cx="7881938" cy="442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082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305066"/>
          </a:xfrm>
          <a:solidFill>
            <a:srgbClr val="646214"/>
          </a:solidFill>
        </p:spPr>
        <p:txBody>
          <a:bodyPr>
            <a:normAutofit/>
          </a:bodyPr>
          <a:lstStyle/>
          <a:p>
            <a:r>
              <a:rPr lang="en-CA" dirty="0">
                <a:solidFill>
                  <a:schemeClr val="bg1"/>
                </a:solidFill>
              </a:rPr>
              <a:t>CHBA Net Zero Label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5976" y="2332037"/>
            <a:ext cx="4634611" cy="4525963"/>
          </a:xfrm>
        </p:spPr>
        <p:txBody>
          <a:bodyPr/>
          <a:lstStyle/>
          <a:p>
            <a:endParaRPr lang="en-CA" dirty="0"/>
          </a:p>
          <a:p>
            <a:r>
              <a:rPr lang="en-CA" dirty="0"/>
              <a:t>Building capacity across Canada</a:t>
            </a:r>
          </a:p>
          <a:p>
            <a:r>
              <a:rPr lang="en-CA" dirty="0"/>
              <a:t>Industry engagement – net zero Council</a:t>
            </a:r>
          </a:p>
          <a:p>
            <a:r>
              <a:rPr lang="en-CA" dirty="0"/>
              <a:t>Education</a:t>
            </a:r>
          </a:p>
          <a:p>
            <a:pPr lvl="1"/>
            <a:r>
              <a:rPr lang="en-CA" dirty="0"/>
              <a:t>Builders</a:t>
            </a:r>
          </a:p>
          <a:p>
            <a:pPr lvl="1"/>
            <a:r>
              <a:rPr lang="en-CA" dirty="0"/>
              <a:t>Realtors</a:t>
            </a:r>
          </a:p>
          <a:p>
            <a:pPr lvl="1"/>
            <a:r>
              <a:rPr lang="en-CA" dirty="0"/>
              <a:t>Financial institutions</a:t>
            </a: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" y="3212976"/>
            <a:ext cx="4038600" cy="1989010"/>
          </a:xfrm>
        </p:spPr>
      </p:pic>
    </p:spTree>
    <p:extLst>
      <p:ext uri="{BB962C8B-B14F-4D97-AF65-F5344CB8AC3E}">
        <p14:creationId xmlns:p14="http://schemas.microsoft.com/office/powerpoint/2010/main" val="6293628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10013</TotalTime>
  <Words>173</Words>
  <Application>Microsoft Macintosh PowerPoint</Application>
  <PresentationFormat>On-screen Show (4:3)</PresentationFormat>
  <Paragraphs>51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Calibri</vt:lpstr>
      <vt:lpstr>Arial</vt:lpstr>
      <vt:lpstr>Office Theme</vt:lpstr>
      <vt:lpstr>Step Code and Net Zero Energy Housing Presented by Bob Deeks| President RDC Fine Homes For Renewable Cities Energy Step Code Session| May 18, 2017</vt:lpstr>
      <vt:lpstr>Housing technology has come a long way!</vt:lpstr>
      <vt:lpstr>A new home should represent the best of today’s technology </vt:lpstr>
      <vt:lpstr>Opportunities in Todays Market</vt:lpstr>
      <vt:lpstr>Current Programs in place</vt:lpstr>
      <vt:lpstr>Current Market Demand</vt:lpstr>
      <vt:lpstr>Transformation Barriers</vt:lpstr>
      <vt:lpstr>From Here to There</vt:lpstr>
      <vt:lpstr>CHBA Net Zero Label</vt:lpstr>
    </vt:vector>
  </TitlesOfParts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Importance of Windows and their Installation</dc:title>
  <dc:creator>Bob Deeks</dc:creator>
  <cp:lastModifiedBy>Microsoft Office User</cp:lastModifiedBy>
  <cp:revision>93</cp:revision>
  <dcterms:created xsi:type="dcterms:W3CDTF">2013-04-24T00:33:26Z</dcterms:created>
  <dcterms:modified xsi:type="dcterms:W3CDTF">2017-09-26T18:46:51Z</dcterms:modified>
</cp:coreProperties>
</file>